
<file path=[Content_Types].xml><?xml version="1.0" encoding="utf-8"?>
<Types xmlns="http://schemas.openxmlformats.org/package/2006/content-types">
  <Default Extension="jpeg" ContentType="image/jpeg"/>
  <Default Extension="jpg" ContentType="image/jpeg"/>
  <Default Extension="pdf" ContentType="application/pd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7"/>
  </p:notesMasterIdLst>
  <p:handoutMasterIdLst>
    <p:handoutMasterId r:id="rId58"/>
  </p:handoutMasterIdLst>
  <p:sldIdLst>
    <p:sldId id="256" r:id="rId2"/>
    <p:sldId id="313" r:id="rId3"/>
    <p:sldId id="429" r:id="rId4"/>
    <p:sldId id="430" r:id="rId5"/>
    <p:sldId id="304" r:id="rId6"/>
    <p:sldId id="431" r:id="rId7"/>
    <p:sldId id="302" r:id="rId8"/>
    <p:sldId id="325" r:id="rId9"/>
    <p:sldId id="326" r:id="rId10"/>
    <p:sldId id="327" r:id="rId11"/>
    <p:sldId id="328" r:id="rId12"/>
    <p:sldId id="329" r:id="rId13"/>
    <p:sldId id="330" r:id="rId14"/>
    <p:sldId id="331" r:id="rId15"/>
    <p:sldId id="307" r:id="rId16"/>
    <p:sldId id="308" r:id="rId17"/>
    <p:sldId id="309" r:id="rId18"/>
    <p:sldId id="317" r:id="rId19"/>
    <p:sldId id="310" r:id="rId20"/>
    <p:sldId id="432" r:id="rId21"/>
    <p:sldId id="433" r:id="rId22"/>
    <p:sldId id="434" r:id="rId23"/>
    <p:sldId id="315" r:id="rId24"/>
    <p:sldId id="283" r:id="rId25"/>
    <p:sldId id="318" r:id="rId26"/>
    <p:sldId id="285" r:id="rId27"/>
    <p:sldId id="303" r:id="rId28"/>
    <p:sldId id="435" r:id="rId29"/>
    <p:sldId id="305" r:id="rId30"/>
    <p:sldId id="306" r:id="rId31"/>
    <p:sldId id="436" r:id="rId32"/>
    <p:sldId id="320" r:id="rId33"/>
    <p:sldId id="437" r:id="rId34"/>
    <p:sldId id="321" r:id="rId35"/>
    <p:sldId id="276" r:id="rId36"/>
    <p:sldId id="277" r:id="rId37"/>
    <p:sldId id="337" r:id="rId38"/>
    <p:sldId id="322" r:id="rId39"/>
    <p:sldId id="296" r:id="rId40"/>
    <p:sldId id="278" r:id="rId41"/>
    <p:sldId id="323" r:id="rId42"/>
    <p:sldId id="324" r:id="rId43"/>
    <p:sldId id="438" r:id="rId44"/>
    <p:sldId id="439" r:id="rId45"/>
    <p:sldId id="440" r:id="rId46"/>
    <p:sldId id="297" r:id="rId47"/>
    <p:sldId id="441" r:id="rId48"/>
    <p:sldId id="280" r:id="rId49"/>
    <p:sldId id="281" r:id="rId50"/>
    <p:sldId id="442" r:id="rId51"/>
    <p:sldId id="443" r:id="rId52"/>
    <p:sldId id="444" r:id="rId53"/>
    <p:sldId id="290" r:id="rId54"/>
    <p:sldId id="311" r:id="rId55"/>
    <p:sldId id="31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THANGAKUMAR J" initials="DTJ" lastIdx="1" clrIdx="0">
    <p:extLst>
      <p:ext uri="{19B8F6BF-5375-455C-9EA6-DF929625EA0E}">
        <p15:presenceInfo xmlns:p15="http://schemas.microsoft.com/office/powerpoint/2012/main" userId="DR THANGAKUMAR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6" d="100"/>
          <a:sy n="76" d="100"/>
        </p:scale>
        <p:origin x="946" y="283"/>
      </p:cViewPr>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D8C121-5EA5-2947-9B48-8C529DCE5B83}" type="doc">
      <dgm:prSet loTypeId="urn:microsoft.com/office/officeart/2005/8/layout/hProcess6" loCatId="process" qsTypeId="urn:microsoft.com/office/officeart/2005/8/quickstyle/simple4" qsCatId="simple" csTypeId="urn:microsoft.com/office/officeart/2005/8/colors/accent1_2" csCatId="accent1" phldr="1"/>
      <dgm:spPr/>
      <dgm:t>
        <a:bodyPr/>
        <a:lstStyle/>
        <a:p>
          <a:endParaRPr lang="en-US"/>
        </a:p>
      </dgm:t>
    </dgm:pt>
    <dgm:pt modelId="{DA080EA3-7F44-3745-B471-C21F5CFD06B7}">
      <dgm:prSet/>
      <dgm:spPr/>
      <dgm:t>
        <a:bodyPr/>
        <a:lstStyle/>
        <a:p>
          <a:pPr rtl="0"/>
          <a:r>
            <a:rPr lang="en-US" dirty="0"/>
            <a:t>Given parties A and B, key distribution can be achieved in a number of ways:</a:t>
          </a:r>
        </a:p>
      </dgm:t>
    </dgm:pt>
    <dgm:pt modelId="{07CD1C66-5C8D-F047-B4BF-27888A3E8C8F}" type="parTrans" cxnId="{41E7DE77-0497-934B-BA26-A21BA69F7E43}">
      <dgm:prSet/>
      <dgm:spPr/>
      <dgm:t>
        <a:bodyPr/>
        <a:lstStyle/>
        <a:p>
          <a:endParaRPr lang="en-US"/>
        </a:p>
      </dgm:t>
    </dgm:pt>
    <dgm:pt modelId="{AB20AEF0-102F-F642-ABB6-0BC363F9BC88}" type="sibTrans" cxnId="{41E7DE77-0497-934B-BA26-A21BA69F7E43}">
      <dgm:prSet/>
      <dgm:spPr/>
      <dgm:t>
        <a:bodyPr/>
        <a:lstStyle/>
        <a:p>
          <a:endParaRPr lang="en-US"/>
        </a:p>
      </dgm:t>
    </dgm:pt>
    <dgm:pt modelId="{183E6968-F78A-8048-BE43-D6100EEF505D}">
      <dgm:prSet/>
      <dgm:spPr>
        <a:solidFill>
          <a:schemeClr val="bg1"/>
        </a:solidFill>
        <a:ln>
          <a:solidFill>
            <a:schemeClr val="accent1"/>
          </a:solidFill>
        </a:ln>
      </dgm:spPr>
      <dgm:t>
        <a:bodyPr/>
        <a:lstStyle/>
        <a:p>
          <a:pPr rtl="0"/>
          <a:r>
            <a:rPr lang="en-US" b="1" dirty="0"/>
            <a:t>A can select a key and physically deliver it to B</a:t>
          </a:r>
        </a:p>
      </dgm:t>
    </dgm:pt>
    <dgm:pt modelId="{A4C25F68-C1BA-D242-975C-B42F607F0CF9}" type="parTrans" cxnId="{9DEB28EB-4C09-104F-AD9C-D4CFB0E8CFF7}">
      <dgm:prSet/>
      <dgm:spPr/>
      <dgm:t>
        <a:bodyPr/>
        <a:lstStyle/>
        <a:p>
          <a:endParaRPr lang="en-US"/>
        </a:p>
      </dgm:t>
    </dgm:pt>
    <dgm:pt modelId="{BAF09317-656B-DA4F-8E9E-383F7A460C6F}" type="sibTrans" cxnId="{9DEB28EB-4C09-104F-AD9C-D4CFB0E8CFF7}">
      <dgm:prSet/>
      <dgm:spPr/>
      <dgm:t>
        <a:bodyPr/>
        <a:lstStyle/>
        <a:p>
          <a:endParaRPr lang="en-US"/>
        </a:p>
      </dgm:t>
    </dgm:pt>
    <dgm:pt modelId="{CD416D60-88E1-6C4E-B62E-6FC1D9257886}">
      <dgm:prSet/>
      <dgm:spPr>
        <a:solidFill>
          <a:schemeClr val="bg1"/>
        </a:solidFill>
        <a:ln>
          <a:solidFill>
            <a:schemeClr val="accent1"/>
          </a:solidFill>
        </a:ln>
      </dgm:spPr>
      <dgm:t>
        <a:bodyPr/>
        <a:lstStyle/>
        <a:p>
          <a:pPr rtl="0"/>
          <a:r>
            <a:rPr lang="en-US" b="1" dirty="0"/>
            <a:t>A third party can select the key and physically deliver it to A and B</a:t>
          </a:r>
        </a:p>
      </dgm:t>
    </dgm:pt>
    <dgm:pt modelId="{423CB651-1BA4-B34C-854A-A2BB3129FC0E}" type="parTrans" cxnId="{26CB8081-BEA8-5542-8807-1453EE24DC4A}">
      <dgm:prSet/>
      <dgm:spPr/>
      <dgm:t>
        <a:bodyPr/>
        <a:lstStyle/>
        <a:p>
          <a:endParaRPr lang="en-US"/>
        </a:p>
      </dgm:t>
    </dgm:pt>
    <dgm:pt modelId="{7CFB2DF7-8AF6-3F4A-9010-9DF8F16E22AC}" type="sibTrans" cxnId="{26CB8081-BEA8-5542-8807-1453EE24DC4A}">
      <dgm:prSet/>
      <dgm:spPr/>
      <dgm:t>
        <a:bodyPr/>
        <a:lstStyle/>
        <a:p>
          <a:endParaRPr lang="en-US"/>
        </a:p>
      </dgm:t>
    </dgm:pt>
    <dgm:pt modelId="{DF1DE19A-5DFD-CF4A-A6FC-24F965B8400E}">
      <dgm:prSet/>
      <dgm:spPr>
        <a:solidFill>
          <a:schemeClr val="bg1"/>
        </a:solidFill>
        <a:ln>
          <a:solidFill>
            <a:schemeClr val="accent1"/>
          </a:solidFill>
        </a:ln>
      </dgm:spPr>
      <dgm:t>
        <a:bodyPr/>
        <a:lstStyle/>
        <a:p>
          <a:pPr rtl="0"/>
          <a:r>
            <a:rPr lang="en-US" b="1" dirty="0"/>
            <a:t>If A and B have previously and recently used a key, one party can transmit the new key to the other, encrypted using the old key</a:t>
          </a:r>
        </a:p>
      </dgm:t>
    </dgm:pt>
    <dgm:pt modelId="{D955F5DB-27F3-024D-8E34-4987D680D5A0}" type="parTrans" cxnId="{17DC272B-A593-1446-B8EC-9E5916EE2EB9}">
      <dgm:prSet/>
      <dgm:spPr/>
      <dgm:t>
        <a:bodyPr/>
        <a:lstStyle/>
        <a:p>
          <a:endParaRPr lang="en-US"/>
        </a:p>
      </dgm:t>
    </dgm:pt>
    <dgm:pt modelId="{B397A2C9-AE12-394F-B1F7-6113FA399BF2}" type="sibTrans" cxnId="{17DC272B-A593-1446-B8EC-9E5916EE2EB9}">
      <dgm:prSet/>
      <dgm:spPr/>
      <dgm:t>
        <a:bodyPr/>
        <a:lstStyle/>
        <a:p>
          <a:endParaRPr lang="en-US"/>
        </a:p>
      </dgm:t>
    </dgm:pt>
    <dgm:pt modelId="{22A9E96D-DFA1-1246-BDCF-619DCD630A01}">
      <dgm:prSet/>
      <dgm:spPr>
        <a:solidFill>
          <a:schemeClr val="bg1"/>
        </a:solidFill>
        <a:ln>
          <a:solidFill>
            <a:schemeClr val="accent1"/>
          </a:solidFill>
        </a:ln>
      </dgm:spPr>
      <dgm:t>
        <a:bodyPr/>
        <a:lstStyle/>
        <a:p>
          <a:pPr rtl="0"/>
          <a:r>
            <a:rPr lang="en-US" b="1" dirty="0"/>
            <a:t>If A and B each has an encrypted connection to a third party C, C can deliver a key on the encrypted links to A and B</a:t>
          </a:r>
        </a:p>
      </dgm:t>
    </dgm:pt>
    <dgm:pt modelId="{0FA5E1A3-CDCE-0E49-8ED7-5F0BC4563CF6}" type="parTrans" cxnId="{18315D43-C50A-FF44-BF63-BB81D4A65242}">
      <dgm:prSet/>
      <dgm:spPr/>
      <dgm:t>
        <a:bodyPr/>
        <a:lstStyle/>
        <a:p>
          <a:endParaRPr lang="en-US"/>
        </a:p>
      </dgm:t>
    </dgm:pt>
    <dgm:pt modelId="{BE79871A-BFCD-D742-908B-CEBC7A9697CE}" type="sibTrans" cxnId="{18315D43-C50A-FF44-BF63-BB81D4A65242}">
      <dgm:prSet/>
      <dgm:spPr/>
      <dgm:t>
        <a:bodyPr/>
        <a:lstStyle/>
        <a:p>
          <a:endParaRPr lang="en-US"/>
        </a:p>
      </dgm:t>
    </dgm:pt>
    <dgm:pt modelId="{637B700B-43EB-6E4F-8A28-2633B12409A4}" type="pres">
      <dgm:prSet presAssocID="{81D8C121-5EA5-2947-9B48-8C529DCE5B83}" presName="theList" presStyleCnt="0">
        <dgm:presLayoutVars>
          <dgm:dir/>
          <dgm:animLvl val="lvl"/>
          <dgm:resizeHandles val="exact"/>
        </dgm:presLayoutVars>
      </dgm:prSet>
      <dgm:spPr/>
    </dgm:pt>
    <dgm:pt modelId="{AEDFF6C7-7716-D34A-8FE5-56638C06637C}" type="pres">
      <dgm:prSet presAssocID="{DA080EA3-7F44-3745-B471-C21F5CFD06B7}" presName="compNode" presStyleCnt="0"/>
      <dgm:spPr/>
    </dgm:pt>
    <dgm:pt modelId="{7A11A7C8-70D1-3546-81A0-B080AABC828E}" type="pres">
      <dgm:prSet presAssocID="{DA080EA3-7F44-3745-B471-C21F5CFD06B7}" presName="noGeometry" presStyleCnt="0"/>
      <dgm:spPr/>
    </dgm:pt>
    <dgm:pt modelId="{166FD422-CACC-E94C-8EC8-B1AB4ADE95D5}" type="pres">
      <dgm:prSet presAssocID="{DA080EA3-7F44-3745-B471-C21F5CFD06B7}" presName="childTextVisible" presStyleLbl="bgAccFollowNode1" presStyleIdx="0" presStyleCnt="1">
        <dgm:presLayoutVars>
          <dgm:bulletEnabled val="1"/>
        </dgm:presLayoutVars>
      </dgm:prSet>
      <dgm:spPr/>
    </dgm:pt>
    <dgm:pt modelId="{046C7740-62A7-5C4B-8AA7-46B4A1E2ECEA}" type="pres">
      <dgm:prSet presAssocID="{DA080EA3-7F44-3745-B471-C21F5CFD06B7}" presName="childTextHidden" presStyleLbl="bgAccFollowNode1" presStyleIdx="0" presStyleCnt="1"/>
      <dgm:spPr/>
    </dgm:pt>
    <dgm:pt modelId="{1D46FCAE-7D96-CA42-9A2E-9F9C5A569DF8}" type="pres">
      <dgm:prSet presAssocID="{DA080EA3-7F44-3745-B471-C21F5CFD06B7}" presName="parentText" presStyleLbl="node1" presStyleIdx="0" presStyleCnt="1">
        <dgm:presLayoutVars>
          <dgm:chMax val="1"/>
          <dgm:bulletEnabled val="1"/>
        </dgm:presLayoutVars>
      </dgm:prSet>
      <dgm:spPr/>
    </dgm:pt>
  </dgm:ptLst>
  <dgm:cxnLst>
    <dgm:cxn modelId="{20368100-5A50-6E4F-9C64-ECF85F9AB208}" type="presOf" srcId="{DF1DE19A-5DFD-CF4A-A6FC-24F965B8400E}" destId="{046C7740-62A7-5C4B-8AA7-46B4A1E2ECEA}" srcOrd="1" destOrd="2" presId="urn:microsoft.com/office/officeart/2005/8/layout/hProcess6"/>
    <dgm:cxn modelId="{CEBFD616-8140-5244-ACAF-142E081FF377}" type="presOf" srcId="{CD416D60-88E1-6C4E-B62E-6FC1D9257886}" destId="{046C7740-62A7-5C4B-8AA7-46B4A1E2ECEA}" srcOrd="1" destOrd="1" presId="urn:microsoft.com/office/officeart/2005/8/layout/hProcess6"/>
    <dgm:cxn modelId="{17DC272B-A593-1446-B8EC-9E5916EE2EB9}" srcId="{DA080EA3-7F44-3745-B471-C21F5CFD06B7}" destId="{DF1DE19A-5DFD-CF4A-A6FC-24F965B8400E}" srcOrd="2" destOrd="0" parTransId="{D955F5DB-27F3-024D-8E34-4987D680D5A0}" sibTransId="{B397A2C9-AE12-394F-B1F7-6113FA399BF2}"/>
    <dgm:cxn modelId="{96596E2D-3B2B-8248-8C00-4E5DC4F14724}" type="presOf" srcId="{22A9E96D-DFA1-1246-BDCF-619DCD630A01}" destId="{046C7740-62A7-5C4B-8AA7-46B4A1E2ECEA}" srcOrd="1" destOrd="3" presId="urn:microsoft.com/office/officeart/2005/8/layout/hProcess6"/>
    <dgm:cxn modelId="{18315D43-C50A-FF44-BF63-BB81D4A65242}" srcId="{DA080EA3-7F44-3745-B471-C21F5CFD06B7}" destId="{22A9E96D-DFA1-1246-BDCF-619DCD630A01}" srcOrd="3" destOrd="0" parTransId="{0FA5E1A3-CDCE-0E49-8ED7-5F0BC4563CF6}" sibTransId="{BE79871A-BFCD-D742-908B-CEBC7A9697CE}"/>
    <dgm:cxn modelId="{37DA224A-37DC-4346-B4CD-33816FB34CB6}" type="presOf" srcId="{DA080EA3-7F44-3745-B471-C21F5CFD06B7}" destId="{1D46FCAE-7D96-CA42-9A2E-9F9C5A569DF8}" srcOrd="0" destOrd="0" presId="urn:microsoft.com/office/officeart/2005/8/layout/hProcess6"/>
    <dgm:cxn modelId="{136CD157-CC5C-E84F-ACF1-9366065A06C6}" type="presOf" srcId="{22A9E96D-DFA1-1246-BDCF-619DCD630A01}" destId="{166FD422-CACC-E94C-8EC8-B1AB4ADE95D5}" srcOrd="0" destOrd="3" presId="urn:microsoft.com/office/officeart/2005/8/layout/hProcess6"/>
    <dgm:cxn modelId="{41E7DE77-0497-934B-BA26-A21BA69F7E43}" srcId="{81D8C121-5EA5-2947-9B48-8C529DCE5B83}" destId="{DA080EA3-7F44-3745-B471-C21F5CFD06B7}" srcOrd="0" destOrd="0" parTransId="{07CD1C66-5C8D-F047-B4BF-27888A3E8C8F}" sibTransId="{AB20AEF0-102F-F642-ABB6-0BC363F9BC88}"/>
    <dgm:cxn modelId="{26CB8081-BEA8-5542-8807-1453EE24DC4A}" srcId="{DA080EA3-7F44-3745-B471-C21F5CFD06B7}" destId="{CD416D60-88E1-6C4E-B62E-6FC1D9257886}" srcOrd="1" destOrd="0" parTransId="{423CB651-1BA4-B34C-854A-A2BB3129FC0E}" sibTransId="{7CFB2DF7-8AF6-3F4A-9010-9DF8F16E22AC}"/>
    <dgm:cxn modelId="{BBFCED93-E0DD-9947-A894-F1A4144B0A11}" type="presOf" srcId="{CD416D60-88E1-6C4E-B62E-6FC1D9257886}" destId="{166FD422-CACC-E94C-8EC8-B1AB4ADE95D5}" srcOrd="0" destOrd="1" presId="urn:microsoft.com/office/officeart/2005/8/layout/hProcess6"/>
    <dgm:cxn modelId="{EB4448B6-D03A-F049-946C-E3C4AB1F06A8}" type="presOf" srcId="{183E6968-F78A-8048-BE43-D6100EEF505D}" destId="{046C7740-62A7-5C4B-8AA7-46B4A1E2ECEA}" srcOrd="1" destOrd="0" presId="urn:microsoft.com/office/officeart/2005/8/layout/hProcess6"/>
    <dgm:cxn modelId="{57DC46D1-AF28-3347-BA4B-4245F5CFBBCE}" type="presOf" srcId="{DF1DE19A-5DFD-CF4A-A6FC-24F965B8400E}" destId="{166FD422-CACC-E94C-8EC8-B1AB4ADE95D5}" srcOrd="0" destOrd="2" presId="urn:microsoft.com/office/officeart/2005/8/layout/hProcess6"/>
    <dgm:cxn modelId="{9DEB28EB-4C09-104F-AD9C-D4CFB0E8CFF7}" srcId="{DA080EA3-7F44-3745-B471-C21F5CFD06B7}" destId="{183E6968-F78A-8048-BE43-D6100EEF505D}" srcOrd="0" destOrd="0" parTransId="{A4C25F68-C1BA-D242-975C-B42F607F0CF9}" sibTransId="{BAF09317-656B-DA4F-8E9E-383F7A460C6F}"/>
    <dgm:cxn modelId="{1D9A89ED-09B8-7240-8781-8921427B46AB}" type="presOf" srcId="{81D8C121-5EA5-2947-9B48-8C529DCE5B83}" destId="{637B700B-43EB-6E4F-8A28-2633B12409A4}" srcOrd="0" destOrd="0" presId="urn:microsoft.com/office/officeart/2005/8/layout/hProcess6"/>
    <dgm:cxn modelId="{D7A870F8-1959-594A-9B2C-5555167DBF0F}" type="presOf" srcId="{183E6968-F78A-8048-BE43-D6100EEF505D}" destId="{166FD422-CACC-E94C-8EC8-B1AB4ADE95D5}" srcOrd="0" destOrd="0" presId="urn:microsoft.com/office/officeart/2005/8/layout/hProcess6"/>
    <dgm:cxn modelId="{1E8A5205-097C-0A43-8B22-7C3B0F1E9A96}" type="presParOf" srcId="{637B700B-43EB-6E4F-8A28-2633B12409A4}" destId="{AEDFF6C7-7716-D34A-8FE5-56638C06637C}" srcOrd="0" destOrd="0" presId="urn:microsoft.com/office/officeart/2005/8/layout/hProcess6"/>
    <dgm:cxn modelId="{B2BDA920-789B-7E41-94E0-05438E87C6EB}" type="presParOf" srcId="{AEDFF6C7-7716-D34A-8FE5-56638C06637C}" destId="{7A11A7C8-70D1-3546-81A0-B080AABC828E}" srcOrd="0" destOrd="0" presId="urn:microsoft.com/office/officeart/2005/8/layout/hProcess6"/>
    <dgm:cxn modelId="{C8DB07B8-2B8F-CE4D-9506-1FF8A2B6ACB0}" type="presParOf" srcId="{AEDFF6C7-7716-D34A-8FE5-56638C06637C}" destId="{166FD422-CACC-E94C-8EC8-B1AB4ADE95D5}" srcOrd="1" destOrd="0" presId="urn:microsoft.com/office/officeart/2005/8/layout/hProcess6"/>
    <dgm:cxn modelId="{602C4058-7D48-EB43-BED4-51488670BFFC}" type="presParOf" srcId="{AEDFF6C7-7716-D34A-8FE5-56638C06637C}" destId="{046C7740-62A7-5C4B-8AA7-46B4A1E2ECEA}" srcOrd="2" destOrd="0" presId="urn:microsoft.com/office/officeart/2005/8/layout/hProcess6"/>
    <dgm:cxn modelId="{68BCAF2B-614B-4D4B-82F2-BC47E6CB40FD}" type="presParOf" srcId="{AEDFF6C7-7716-D34A-8FE5-56638C06637C}" destId="{1D46FCAE-7D96-CA42-9A2E-9F9C5A569DF8}"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2769E0-F79D-2A48-99E6-0072A55CB91F}"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9A0F27C-AB06-6E46-860E-E92391784480}">
      <dgm:prSet/>
      <dgm:spPr/>
      <dgm:t>
        <a:bodyPr/>
        <a:lstStyle/>
        <a:p>
          <a:pPr rtl="0"/>
          <a:r>
            <a:rPr lang="en-US" b="1" dirty="0">
              <a:effectLst>
                <a:outerShdw blurRad="38100" dist="38100" dir="2700000" algn="tl">
                  <a:srgbClr val="000000">
                    <a:alpha val="43137"/>
                  </a:srgbClr>
                </a:outerShdw>
              </a:effectLst>
            </a:rPr>
            <a:t>One application for which encryption is growing in popularity is electronic         mail (e-mail)</a:t>
          </a:r>
        </a:p>
      </dgm:t>
    </dgm:pt>
    <dgm:pt modelId="{018374D5-DC26-C04B-8E9D-409ACA63319E}" type="parTrans" cxnId="{876D1080-874D-5245-AD72-798085879E0A}">
      <dgm:prSet/>
      <dgm:spPr/>
      <dgm:t>
        <a:bodyPr/>
        <a:lstStyle/>
        <a:p>
          <a:endParaRPr lang="en-US"/>
        </a:p>
      </dgm:t>
    </dgm:pt>
    <dgm:pt modelId="{143C8E8D-211F-FC4B-AFBA-CB17F9C3BCE3}" type="sibTrans" cxnId="{876D1080-874D-5245-AD72-798085879E0A}">
      <dgm:prSet/>
      <dgm:spPr/>
      <dgm:t>
        <a:bodyPr/>
        <a:lstStyle/>
        <a:p>
          <a:endParaRPr lang="en-US"/>
        </a:p>
      </dgm:t>
    </dgm:pt>
    <dgm:pt modelId="{08F4C89D-9E55-8C4B-90EC-7C256B024203}">
      <dgm:prSet/>
      <dgm:spPr>
        <a:ln>
          <a:solidFill>
            <a:schemeClr val="bg2">
              <a:lumMod val="75000"/>
            </a:schemeClr>
          </a:solidFill>
        </a:ln>
      </dgm:spPr>
      <dgm:t>
        <a:bodyPr/>
        <a:lstStyle/>
        <a:p>
          <a:pPr rtl="0"/>
          <a:r>
            <a:rPr lang="en-US" dirty="0"/>
            <a:t>Header of the e-mail message must be in the clear so that the message can be handled by the store-and-forward        e-mail protocol, such as SMTP or X.400</a:t>
          </a:r>
        </a:p>
      </dgm:t>
    </dgm:pt>
    <dgm:pt modelId="{A9CA6853-ADAC-6744-8322-D6547E7C7744}" type="parTrans" cxnId="{ECD35BF2-9C8A-EA4F-95EC-A47E01804FEC}">
      <dgm:prSet/>
      <dgm:spPr/>
      <dgm:t>
        <a:bodyPr/>
        <a:lstStyle/>
        <a:p>
          <a:endParaRPr lang="en-US"/>
        </a:p>
      </dgm:t>
    </dgm:pt>
    <dgm:pt modelId="{20A5EB88-DF66-2B4D-9D6A-293EA87A6700}" type="sibTrans" cxnId="{ECD35BF2-9C8A-EA4F-95EC-A47E01804FEC}">
      <dgm:prSet/>
      <dgm:spPr/>
      <dgm:t>
        <a:bodyPr/>
        <a:lstStyle/>
        <a:p>
          <a:endParaRPr lang="en-US"/>
        </a:p>
      </dgm:t>
    </dgm:pt>
    <dgm:pt modelId="{A314E1AD-1480-7F4E-9C90-CC158932228D}">
      <dgm:prSet/>
      <dgm:spPr>
        <a:ln>
          <a:solidFill>
            <a:schemeClr val="bg2">
              <a:lumMod val="75000"/>
            </a:schemeClr>
          </a:solidFill>
        </a:ln>
      </dgm:spPr>
      <dgm:t>
        <a:bodyPr/>
        <a:lstStyle/>
        <a:p>
          <a:pPr rtl="0"/>
          <a:r>
            <a:rPr lang="en-US" dirty="0"/>
            <a:t>The e-mail message should be encrypted such that the mail-handling system is not in possession of the decryption key</a:t>
          </a:r>
        </a:p>
      </dgm:t>
    </dgm:pt>
    <dgm:pt modelId="{2B113B99-2156-6740-A053-8267C58D9583}" type="parTrans" cxnId="{79BF162A-6025-6B49-9B66-3B827C29AB63}">
      <dgm:prSet/>
      <dgm:spPr/>
      <dgm:t>
        <a:bodyPr/>
        <a:lstStyle/>
        <a:p>
          <a:endParaRPr lang="en-US"/>
        </a:p>
      </dgm:t>
    </dgm:pt>
    <dgm:pt modelId="{AEC0E53B-FFC0-BD47-B80F-7F7E364788E6}" type="sibTrans" cxnId="{79BF162A-6025-6B49-9B66-3B827C29AB63}">
      <dgm:prSet/>
      <dgm:spPr/>
      <dgm:t>
        <a:bodyPr/>
        <a:lstStyle/>
        <a:p>
          <a:endParaRPr lang="en-US"/>
        </a:p>
      </dgm:t>
    </dgm:pt>
    <dgm:pt modelId="{9CEF938B-3AB6-1C4A-868E-824E83151EF3}">
      <dgm:prSet/>
      <dgm:spPr/>
      <dgm:t>
        <a:bodyPr/>
        <a:lstStyle/>
        <a:p>
          <a:pPr rtl="0"/>
          <a:r>
            <a:rPr lang="en-US" b="1" dirty="0">
              <a:effectLst>
                <a:outerShdw blurRad="38100" dist="38100" dir="2700000" algn="tl">
                  <a:srgbClr val="000000">
                    <a:alpha val="43137"/>
                  </a:srgbClr>
                </a:outerShdw>
              </a:effectLst>
            </a:rPr>
            <a:t>A second requirement is        that of authentication</a:t>
          </a:r>
        </a:p>
      </dgm:t>
    </dgm:pt>
    <dgm:pt modelId="{5B31B32D-0921-C146-B57A-CEC2F42C52ED}" type="parTrans" cxnId="{D3166395-1754-8844-823D-6847303DCFF8}">
      <dgm:prSet/>
      <dgm:spPr/>
      <dgm:t>
        <a:bodyPr/>
        <a:lstStyle/>
        <a:p>
          <a:endParaRPr lang="en-US"/>
        </a:p>
      </dgm:t>
    </dgm:pt>
    <dgm:pt modelId="{AFD55CEB-322D-254A-B87D-BCD53D6B0973}" type="sibTrans" cxnId="{D3166395-1754-8844-823D-6847303DCFF8}">
      <dgm:prSet/>
      <dgm:spPr/>
      <dgm:t>
        <a:bodyPr/>
        <a:lstStyle/>
        <a:p>
          <a:endParaRPr lang="en-US"/>
        </a:p>
      </dgm:t>
    </dgm:pt>
    <dgm:pt modelId="{30597B7A-D639-6143-AD21-79D3F5C49382}">
      <dgm:prSet/>
      <dgm:spPr>
        <a:ln>
          <a:solidFill>
            <a:schemeClr val="bg2">
              <a:lumMod val="75000"/>
            </a:schemeClr>
          </a:solidFill>
        </a:ln>
      </dgm:spPr>
      <dgm:t>
        <a:bodyPr/>
        <a:lstStyle/>
        <a:p>
          <a:pPr rtl="0"/>
          <a:r>
            <a:rPr lang="en-US" dirty="0"/>
            <a:t>The recipient wants some assurance that the message is from the alleged sender</a:t>
          </a:r>
        </a:p>
      </dgm:t>
    </dgm:pt>
    <dgm:pt modelId="{7A386659-222E-3D44-B162-3C576E4C740C}" type="parTrans" cxnId="{17ECBBDE-4734-9D4D-9E93-6DDD74E978EF}">
      <dgm:prSet/>
      <dgm:spPr/>
      <dgm:t>
        <a:bodyPr/>
        <a:lstStyle/>
        <a:p>
          <a:endParaRPr lang="en-US"/>
        </a:p>
      </dgm:t>
    </dgm:pt>
    <dgm:pt modelId="{74BFBC6E-20F4-C04E-A911-850026561AB1}" type="sibTrans" cxnId="{17ECBBDE-4734-9D4D-9E93-6DDD74E978EF}">
      <dgm:prSet/>
      <dgm:spPr/>
      <dgm:t>
        <a:bodyPr/>
        <a:lstStyle/>
        <a:p>
          <a:endParaRPr lang="en-US"/>
        </a:p>
      </dgm:t>
    </dgm:pt>
    <dgm:pt modelId="{CFF0933B-1875-2A40-BD66-ACDBDD55C810}" type="pres">
      <dgm:prSet presAssocID="{C22769E0-F79D-2A48-99E6-0072A55CB91F}" presName="Name0" presStyleCnt="0">
        <dgm:presLayoutVars>
          <dgm:dir/>
          <dgm:animLvl val="lvl"/>
          <dgm:resizeHandles val="exact"/>
        </dgm:presLayoutVars>
      </dgm:prSet>
      <dgm:spPr/>
    </dgm:pt>
    <dgm:pt modelId="{38FD4BDC-E8A8-DC45-A63D-0427490DA7D3}" type="pres">
      <dgm:prSet presAssocID="{49A0F27C-AB06-6E46-860E-E92391784480}" presName="composite" presStyleCnt="0"/>
      <dgm:spPr/>
    </dgm:pt>
    <dgm:pt modelId="{6F582257-B838-6749-BB83-2F605DAA800F}" type="pres">
      <dgm:prSet presAssocID="{49A0F27C-AB06-6E46-860E-E92391784480}" presName="parTx" presStyleLbl="alignNode1" presStyleIdx="0" presStyleCnt="2">
        <dgm:presLayoutVars>
          <dgm:chMax val="0"/>
          <dgm:chPref val="0"/>
          <dgm:bulletEnabled val="1"/>
        </dgm:presLayoutVars>
      </dgm:prSet>
      <dgm:spPr/>
    </dgm:pt>
    <dgm:pt modelId="{250E2CAE-D7F2-CA49-ADA0-8E22EA6527F2}" type="pres">
      <dgm:prSet presAssocID="{49A0F27C-AB06-6E46-860E-E92391784480}" presName="desTx" presStyleLbl="alignAccFollowNode1" presStyleIdx="0" presStyleCnt="2">
        <dgm:presLayoutVars>
          <dgm:bulletEnabled val="1"/>
        </dgm:presLayoutVars>
      </dgm:prSet>
      <dgm:spPr/>
    </dgm:pt>
    <dgm:pt modelId="{0E6BC24E-2DEB-E241-B86B-EEA675BFCE42}" type="pres">
      <dgm:prSet presAssocID="{143C8E8D-211F-FC4B-AFBA-CB17F9C3BCE3}" presName="space" presStyleCnt="0"/>
      <dgm:spPr/>
    </dgm:pt>
    <dgm:pt modelId="{2FBE9ABB-75D1-1E4B-91E2-F572CB2814E2}" type="pres">
      <dgm:prSet presAssocID="{9CEF938B-3AB6-1C4A-868E-824E83151EF3}" presName="composite" presStyleCnt="0"/>
      <dgm:spPr/>
    </dgm:pt>
    <dgm:pt modelId="{C8B0C6AD-2083-E841-BB39-3B090FD5A631}" type="pres">
      <dgm:prSet presAssocID="{9CEF938B-3AB6-1C4A-868E-824E83151EF3}" presName="parTx" presStyleLbl="alignNode1" presStyleIdx="1" presStyleCnt="2">
        <dgm:presLayoutVars>
          <dgm:chMax val="0"/>
          <dgm:chPref val="0"/>
          <dgm:bulletEnabled val="1"/>
        </dgm:presLayoutVars>
      </dgm:prSet>
      <dgm:spPr/>
    </dgm:pt>
    <dgm:pt modelId="{234A54C3-F482-6B48-A668-CE8E4B82EAAD}" type="pres">
      <dgm:prSet presAssocID="{9CEF938B-3AB6-1C4A-868E-824E83151EF3}" presName="desTx" presStyleLbl="alignAccFollowNode1" presStyleIdx="1" presStyleCnt="2">
        <dgm:presLayoutVars>
          <dgm:bulletEnabled val="1"/>
        </dgm:presLayoutVars>
      </dgm:prSet>
      <dgm:spPr/>
    </dgm:pt>
  </dgm:ptLst>
  <dgm:cxnLst>
    <dgm:cxn modelId="{939CBA14-37DF-EA40-B6C7-3C7CE8CC0A67}" type="presOf" srcId="{49A0F27C-AB06-6E46-860E-E92391784480}" destId="{6F582257-B838-6749-BB83-2F605DAA800F}" srcOrd="0" destOrd="0" presId="urn:microsoft.com/office/officeart/2005/8/layout/hList1"/>
    <dgm:cxn modelId="{AE592B20-0454-2846-8F8B-148D2F44C101}" type="presOf" srcId="{30597B7A-D639-6143-AD21-79D3F5C49382}" destId="{234A54C3-F482-6B48-A668-CE8E4B82EAAD}" srcOrd="0" destOrd="0" presId="urn:microsoft.com/office/officeart/2005/8/layout/hList1"/>
    <dgm:cxn modelId="{79BF162A-6025-6B49-9B66-3B827C29AB63}" srcId="{49A0F27C-AB06-6E46-860E-E92391784480}" destId="{A314E1AD-1480-7F4E-9C90-CC158932228D}" srcOrd="1" destOrd="0" parTransId="{2B113B99-2156-6740-A053-8267C58D9583}" sibTransId="{AEC0E53B-FFC0-BD47-B80F-7F7E364788E6}"/>
    <dgm:cxn modelId="{62875449-1059-184B-9CEE-41DDEFB943B5}" type="presOf" srcId="{C22769E0-F79D-2A48-99E6-0072A55CB91F}" destId="{CFF0933B-1875-2A40-BD66-ACDBDD55C810}" srcOrd="0" destOrd="0" presId="urn:microsoft.com/office/officeart/2005/8/layout/hList1"/>
    <dgm:cxn modelId="{FB8B6073-E941-834A-B6CA-CED348A66EF4}" type="presOf" srcId="{08F4C89D-9E55-8C4B-90EC-7C256B024203}" destId="{250E2CAE-D7F2-CA49-ADA0-8E22EA6527F2}" srcOrd="0" destOrd="0" presId="urn:microsoft.com/office/officeart/2005/8/layout/hList1"/>
    <dgm:cxn modelId="{57B64E7F-CCBE-5B49-8DE5-5FB289D1D186}" type="presOf" srcId="{A314E1AD-1480-7F4E-9C90-CC158932228D}" destId="{250E2CAE-D7F2-CA49-ADA0-8E22EA6527F2}" srcOrd="0" destOrd="1" presId="urn:microsoft.com/office/officeart/2005/8/layout/hList1"/>
    <dgm:cxn modelId="{876D1080-874D-5245-AD72-798085879E0A}" srcId="{C22769E0-F79D-2A48-99E6-0072A55CB91F}" destId="{49A0F27C-AB06-6E46-860E-E92391784480}" srcOrd="0" destOrd="0" parTransId="{018374D5-DC26-C04B-8E9D-409ACA63319E}" sibTransId="{143C8E8D-211F-FC4B-AFBA-CB17F9C3BCE3}"/>
    <dgm:cxn modelId="{D3166395-1754-8844-823D-6847303DCFF8}" srcId="{C22769E0-F79D-2A48-99E6-0072A55CB91F}" destId="{9CEF938B-3AB6-1C4A-868E-824E83151EF3}" srcOrd="1" destOrd="0" parTransId="{5B31B32D-0921-C146-B57A-CEC2F42C52ED}" sibTransId="{AFD55CEB-322D-254A-B87D-BCD53D6B0973}"/>
    <dgm:cxn modelId="{319307A1-B76F-8C4E-BFA8-6279EC826FC0}" type="presOf" srcId="{9CEF938B-3AB6-1C4A-868E-824E83151EF3}" destId="{C8B0C6AD-2083-E841-BB39-3B090FD5A631}" srcOrd="0" destOrd="0" presId="urn:microsoft.com/office/officeart/2005/8/layout/hList1"/>
    <dgm:cxn modelId="{17ECBBDE-4734-9D4D-9E93-6DDD74E978EF}" srcId="{9CEF938B-3AB6-1C4A-868E-824E83151EF3}" destId="{30597B7A-D639-6143-AD21-79D3F5C49382}" srcOrd="0" destOrd="0" parTransId="{7A386659-222E-3D44-B162-3C576E4C740C}" sibTransId="{74BFBC6E-20F4-C04E-A911-850026561AB1}"/>
    <dgm:cxn modelId="{ECD35BF2-9C8A-EA4F-95EC-A47E01804FEC}" srcId="{49A0F27C-AB06-6E46-860E-E92391784480}" destId="{08F4C89D-9E55-8C4B-90EC-7C256B024203}" srcOrd="0" destOrd="0" parTransId="{A9CA6853-ADAC-6744-8322-D6547E7C7744}" sibTransId="{20A5EB88-DF66-2B4D-9D6A-293EA87A6700}"/>
    <dgm:cxn modelId="{95B207B2-0A3D-8941-8D18-6E66E8F0CFD6}" type="presParOf" srcId="{CFF0933B-1875-2A40-BD66-ACDBDD55C810}" destId="{38FD4BDC-E8A8-DC45-A63D-0427490DA7D3}" srcOrd="0" destOrd="0" presId="urn:microsoft.com/office/officeart/2005/8/layout/hList1"/>
    <dgm:cxn modelId="{FA3423D9-7167-0246-B81D-E25ECEF39AD8}" type="presParOf" srcId="{38FD4BDC-E8A8-DC45-A63D-0427490DA7D3}" destId="{6F582257-B838-6749-BB83-2F605DAA800F}" srcOrd="0" destOrd="0" presId="urn:microsoft.com/office/officeart/2005/8/layout/hList1"/>
    <dgm:cxn modelId="{557ABBD4-924B-C94F-8AB6-F84735252280}" type="presParOf" srcId="{38FD4BDC-E8A8-DC45-A63D-0427490DA7D3}" destId="{250E2CAE-D7F2-CA49-ADA0-8E22EA6527F2}" srcOrd="1" destOrd="0" presId="urn:microsoft.com/office/officeart/2005/8/layout/hList1"/>
    <dgm:cxn modelId="{0DE61627-56DD-7C45-906D-F16B8583ABE6}" type="presParOf" srcId="{CFF0933B-1875-2A40-BD66-ACDBDD55C810}" destId="{0E6BC24E-2DEB-E241-B86B-EEA675BFCE42}" srcOrd="1" destOrd="0" presId="urn:microsoft.com/office/officeart/2005/8/layout/hList1"/>
    <dgm:cxn modelId="{432E7946-19DC-0640-8E13-9EC79802DCFE}" type="presParOf" srcId="{CFF0933B-1875-2A40-BD66-ACDBDD55C810}" destId="{2FBE9ABB-75D1-1E4B-91E2-F572CB2814E2}" srcOrd="2" destOrd="0" presId="urn:microsoft.com/office/officeart/2005/8/layout/hList1"/>
    <dgm:cxn modelId="{8969AF25-D94D-F743-88A5-7DB61BEEB6FD}" type="presParOf" srcId="{2FBE9ABB-75D1-1E4B-91E2-F572CB2814E2}" destId="{C8B0C6AD-2083-E841-BB39-3B090FD5A631}" srcOrd="0" destOrd="0" presId="urn:microsoft.com/office/officeart/2005/8/layout/hList1"/>
    <dgm:cxn modelId="{7A3CE50E-1FD4-0E4F-9807-0B8E463C3B03}" type="presParOf" srcId="{2FBE9ABB-75D1-1E4B-91E2-F572CB2814E2}" destId="{234A54C3-F482-6B48-A668-CE8E4B82EAA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695EE7-84C4-0843-9048-38C1B2A3A4D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5A576AF0-22C4-5B47-A5EA-762AF5228C29}">
      <dgm:prSet/>
      <dgm:spPr/>
      <dgm:t>
        <a:bodyPr/>
        <a:lstStyle/>
        <a:p>
          <a:pPr rtl="0"/>
          <a:r>
            <a:rPr lang="en-US" b="1" dirty="0">
              <a:effectLst>
                <a:outerShdw blurRad="38100" dist="38100" dir="2700000" algn="tl">
                  <a:srgbClr val="000000">
                    <a:alpha val="43137"/>
                  </a:srgbClr>
                </a:outerShdw>
              </a:effectLst>
            </a:rPr>
            <a:t>A two-level hierarchy of symmetric keys can be used to provide confidentiality for communication in a distributed environment</a:t>
          </a:r>
        </a:p>
      </dgm:t>
    </dgm:pt>
    <dgm:pt modelId="{3D403A25-71B9-D54C-B601-10A3683A2234}" type="parTrans" cxnId="{8946B6A0-B7A4-2741-A18F-B8C51F9FB6E7}">
      <dgm:prSet/>
      <dgm:spPr/>
      <dgm:t>
        <a:bodyPr/>
        <a:lstStyle/>
        <a:p>
          <a:endParaRPr lang="en-US"/>
        </a:p>
      </dgm:t>
    </dgm:pt>
    <dgm:pt modelId="{0B1D92B6-9547-F24B-AA0A-2B312962B1A5}" type="sibTrans" cxnId="{8946B6A0-B7A4-2741-A18F-B8C51F9FB6E7}">
      <dgm:prSet/>
      <dgm:spPr/>
      <dgm:t>
        <a:bodyPr/>
        <a:lstStyle/>
        <a:p>
          <a:endParaRPr lang="en-US"/>
        </a:p>
      </dgm:t>
    </dgm:pt>
    <dgm:pt modelId="{B6796088-8339-534A-9BE7-7B08FCDF70CA}">
      <dgm:prSet/>
      <dgm:spPr>
        <a:ln>
          <a:solidFill>
            <a:schemeClr val="tx2">
              <a:lumMod val="60000"/>
              <a:lumOff val="40000"/>
            </a:schemeClr>
          </a:solidFill>
        </a:ln>
      </dgm:spPr>
      <dgm:t>
        <a:bodyPr/>
        <a:lstStyle/>
        <a:p>
          <a:pPr rtl="0"/>
          <a:r>
            <a:rPr lang="en-US" dirty="0"/>
            <a:t>Strategy involves the use of a trusted key distribution center (KDC)</a:t>
          </a:r>
        </a:p>
      </dgm:t>
    </dgm:pt>
    <dgm:pt modelId="{2E03D444-417B-8741-987B-1655FB3FDD8F}" type="parTrans" cxnId="{97805ADD-29EF-9D4A-B281-FAD20DADA15B}">
      <dgm:prSet/>
      <dgm:spPr/>
      <dgm:t>
        <a:bodyPr/>
        <a:lstStyle/>
        <a:p>
          <a:endParaRPr lang="en-US"/>
        </a:p>
      </dgm:t>
    </dgm:pt>
    <dgm:pt modelId="{B0B12461-88FF-CF47-94EE-710EFBBA84E0}" type="sibTrans" cxnId="{97805ADD-29EF-9D4A-B281-FAD20DADA15B}">
      <dgm:prSet/>
      <dgm:spPr/>
      <dgm:t>
        <a:bodyPr/>
        <a:lstStyle/>
        <a:p>
          <a:endParaRPr lang="en-US"/>
        </a:p>
      </dgm:t>
    </dgm:pt>
    <dgm:pt modelId="{2E22C85B-FE1D-4C48-8BB2-F73D72C35045}">
      <dgm:prSet/>
      <dgm:spPr>
        <a:ln>
          <a:solidFill>
            <a:schemeClr val="tx2">
              <a:lumMod val="60000"/>
              <a:lumOff val="40000"/>
            </a:schemeClr>
          </a:solidFill>
        </a:ln>
      </dgm:spPr>
      <dgm:t>
        <a:bodyPr/>
        <a:lstStyle/>
        <a:p>
          <a:pPr rtl="0"/>
          <a:r>
            <a:rPr lang="en-US" dirty="0"/>
            <a:t>Each party shares a secret key, known as a master key, with the KDC</a:t>
          </a:r>
        </a:p>
      </dgm:t>
    </dgm:pt>
    <dgm:pt modelId="{76836154-F00D-7146-AFFA-0274EF744EA0}" type="parTrans" cxnId="{A59A404C-4B4A-C846-9F34-60AC92CBE704}">
      <dgm:prSet/>
      <dgm:spPr/>
      <dgm:t>
        <a:bodyPr/>
        <a:lstStyle/>
        <a:p>
          <a:endParaRPr lang="en-US"/>
        </a:p>
      </dgm:t>
    </dgm:pt>
    <dgm:pt modelId="{DD2A799E-9945-D64C-9251-7BCE7B6E2DB9}" type="sibTrans" cxnId="{A59A404C-4B4A-C846-9F34-60AC92CBE704}">
      <dgm:prSet/>
      <dgm:spPr/>
      <dgm:t>
        <a:bodyPr/>
        <a:lstStyle/>
        <a:p>
          <a:endParaRPr lang="en-US"/>
        </a:p>
      </dgm:t>
    </dgm:pt>
    <dgm:pt modelId="{4B0705A2-AC8B-2942-912B-81D1C98DCF56}">
      <dgm:prSet/>
      <dgm:spPr>
        <a:ln>
          <a:solidFill>
            <a:schemeClr val="tx2">
              <a:lumMod val="60000"/>
              <a:lumOff val="40000"/>
            </a:schemeClr>
          </a:solidFill>
        </a:ln>
      </dgm:spPr>
      <dgm:t>
        <a:bodyPr/>
        <a:lstStyle/>
        <a:p>
          <a:pPr rtl="0"/>
          <a:r>
            <a:rPr lang="en-US" dirty="0"/>
            <a:t>KDC is responsible for generating keys to be used for a short time over a connection between two parties and for distributing those keys using the master keys to protect the distribution</a:t>
          </a:r>
        </a:p>
      </dgm:t>
    </dgm:pt>
    <dgm:pt modelId="{D26BD8B9-3CDE-154E-8D3D-528B500A2145}" type="parTrans" cxnId="{CA991645-8E39-0B45-BAFB-4B721354AFD1}">
      <dgm:prSet/>
      <dgm:spPr/>
      <dgm:t>
        <a:bodyPr/>
        <a:lstStyle/>
        <a:p>
          <a:endParaRPr lang="en-US"/>
        </a:p>
      </dgm:t>
    </dgm:pt>
    <dgm:pt modelId="{F5C30E76-5067-1A4B-BB5A-CD45A66F1915}" type="sibTrans" cxnId="{CA991645-8E39-0B45-BAFB-4B721354AFD1}">
      <dgm:prSet/>
      <dgm:spPr/>
      <dgm:t>
        <a:bodyPr/>
        <a:lstStyle/>
        <a:p>
          <a:endParaRPr lang="en-US"/>
        </a:p>
      </dgm:t>
    </dgm:pt>
    <dgm:pt modelId="{AACC8E35-879E-944F-8B4A-997AED723BC6}" type="pres">
      <dgm:prSet presAssocID="{B2695EE7-84C4-0843-9048-38C1B2A3A4D5}" presName="Name0" presStyleCnt="0">
        <dgm:presLayoutVars>
          <dgm:dir/>
          <dgm:animLvl val="lvl"/>
          <dgm:resizeHandles val="exact"/>
        </dgm:presLayoutVars>
      </dgm:prSet>
      <dgm:spPr/>
    </dgm:pt>
    <dgm:pt modelId="{1C15BA0D-5A01-8940-83AA-ADCA09CE459E}" type="pres">
      <dgm:prSet presAssocID="{5A576AF0-22C4-5B47-A5EA-762AF5228C29}" presName="composite" presStyleCnt="0"/>
      <dgm:spPr/>
    </dgm:pt>
    <dgm:pt modelId="{6BACF627-1098-DA4A-A340-1BC48F0EA257}" type="pres">
      <dgm:prSet presAssocID="{5A576AF0-22C4-5B47-A5EA-762AF5228C29}" presName="parTx" presStyleLbl="alignNode1" presStyleIdx="0" presStyleCnt="1">
        <dgm:presLayoutVars>
          <dgm:chMax val="0"/>
          <dgm:chPref val="0"/>
          <dgm:bulletEnabled val="1"/>
        </dgm:presLayoutVars>
      </dgm:prSet>
      <dgm:spPr/>
    </dgm:pt>
    <dgm:pt modelId="{944EFA6F-E7B0-1E42-AD4C-1993C04C163B}" type="pres">
      <dgm:prSet presAssocID="{5A576AF0-22C4-5B47-A5EA-762AF5228C29}" presName="desTx" presStyleLbl="alignAccFollowNode1" presStyleIdx="0" presStyleCnt="1">
        <dgm:presLayoutVars>
          <dgm:bulletEnabled val="1"/>
        </dgm:presLayoutVars>
      </dgm:prSet>
      <dgm:spPr/>
    </dgm:pt>
  </dgm:ptLst>
  <dgm:cxnLst>
    <dgm:cxn modelId="{0D51C812-9E1A-A94D-802B-4CD1BB04871F}" type="presOf" srcId="{4B0705A2-AC8B-2942-912B-81D1C98DCF56}" destId="{944EFA6F-E7B0-1E42-AD4C-1993C04C163B}" srcOrd="0" destOrd="2" presId="urn:microsoft.com/office/officeart/2005/8/layout/hList1"/>
    <dgm:cxn modelId="{D13EA163-F6DC-C842-BD3E-FA51D9FFB031}" type="presOf" srcId="{B6796088-8339-534A-9BE7-7B08FCDF70CA}" destId="{944EFA6F-E7B0-1E42-AD4C-1993C04C163B}" srcOrd="0" destOrd="0" presId="urn:microsoft.com/office/officeart/2005/8/layout/hList1"/>
    <dgm:cxn modelId="{CA991645-8E39-0B45-BAFB-4B721354AFD1}" srcId="{5A576AF0-22C4-5B47-A5EA-762AF5228C29}" destId="{4B0705A2-AC8B-2942-912B-81D1C98DCF56}" srcOrd="2" destOrd="0" parTransId="{D26BD8B9-3CDE-154E-8D3D-528B500A2145}" sibTransId="{F5C30E76-5067-1A4B-BB5A-CD45A66F1915}"/>
    <dgm:cxn modelId="{A59A404C-4B4A-C846-9F34-60AC92CBE704}" srcId="{5A576AF0-22C4-5B47-A5EA-762AF5228C29}" destId="{2E22C85B-FE1D-4C48-8BB2-F73D72C35045}" srcOrd="1" destOrd="0" parTransId="{76836154-F00D-7146-AFFA-0274EF744EA0}" sibTransId="{DD2A799E-9945-D64C-9251-7BCE7B6E2DB9}"/>
    <dgm:cxn modelId="{26D34C8C-D060-9540-9397-0E8DA33CB8E3}" type="presOf" srcId="{B2695EE7-84C4-0843-9048-38C1B2A3A4D5}" destId="{AACC8E35-879E-944F-8B4A-997AED723BC6}" srcOrd="0" destOrd="0" presId="urn:microsoft.com/office/officeart/2005/8/layout/hList1"/>
    <dgm:cxn modelId="{8946B6A0-B7A4-2741-A18F-B8C51F9FB6E7}" srcId="{B2695EE7-84C4-0843-9048-38C1B2A3A4D5}" destId="{5A576AF0-22C4-5B47-A5EA-762AF5228C29}" srcOrd="0" destOrd="0" parTransId="{3D403A25-71B9-D54C-B601-10A3683A2234}" sibTransId="{0B1D92B6-9547-F24B-AA0A-2B312962B1A5}"/>
    <dgm:cxn modelId="{97805ADD-29EF-9D4A-B281-FAD20DADA15B}" srcId="{5A576AF0-22C4-5B47-A5EA-762AF5228C29}" destId="{B6796088-8339-534A-9BE7-7B08FCDF70CA}" srcOrd="0" destOrd="0" parTransId="{2E03D444-417B-8741-987B-1655FB3FDD8F}" sibTransId="{B0B12461-88FF-CF47-94EE-710EFBBA84E0}"/>
    <dgm:cxn modelId="{3025E8E5-0F54-BC42-B4D9-997EC40C43AC}" type="presOf" srcId="{2E22C85B-FE1D-4C48-8BB2-F73D72C35045}" destId="{944EFA6F-E7B0-1E42-AD4C-1993C04C163B}" srcOrd="0" destOrd="1" presId="urn:microsoft.com/office/officeart/2005/8/layout/hList1"/>
    <dgm:cxn modelId="{AC3588FB-4AD7-AE41-9D51-312BAC5B6A81}" type="presOf" srcId="{5A576AF0-22C4-5B47-A5EA-762AF5228C29}" destId="{6BACF627-1098-DA4A-A340-1BC48F0EA257}" srcOrd="0" destOrd="0" presId="urn:microsoft.com/office/officeart/2005/8/layout/hList1"/>
    <dgm:cxn modelId="{69C9502F-41CD-B14F-AB56-7CC2D6909345}" type="presParOf" srcId="{AACC8E35-879E-944F-8B4A-997AED723BC6}" destId="{1C15BA0D-5A01-8940-83AA-ADCA09CE459E}" srcOrd="0" destOrd="0" presId="urn:microsoft.com/office/officeart/2005/8/layout/hList1"/>
    <dgm:cxn modelId="{9630D110-5F09-B94D-A766-2F76BFDA9EA8}" type="presParOf" srcId="{1C15BA0D-5A01-8940-83AA-ADCA09CE459E}" destId="{6BACF627-1098-DA4A-A340-1BC48F0EA257}" srcOrd="0" destOrd="0" presId="urn:microsoft.com/office/officeart/2005/8/layout/hList1"/>
    <dgm:cxn modelId="{8E849771-6846-924E-9AC2-D6EEA31DC3FD}" type="presParOf" srcId="{1C15BA0D-5A01-8940-83AA-ADCA09CE459E}" destId="{944EFA6F-E7B0-1E42-AD4C-1993C04C163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41D314E-0251-5440-A789-6DEDF538C8E8}" type="doc">
      <dgm:prSet loTypeId="urn:microsoft.com/office/officeart/2005/8/layout/cycle4" loCatId="relationship" qsTypeId="urn:microsoft.com/office/officeart/2005/8/quickstyle/simple4" qsCatId="simple" csTypeId="urn:microsoft.com/office/officeart/2005/8/colors/accent1_2" csCatId="accent1" phldr="1"/>
      <dgm:spPr/>
      <dgm:t>
        <a:bodyPr/>
        <a:lstStyle/>
        <a:p>
          <a:endParaRPr lang="en-US"/>
        </a:p>
      </dgm:t>
    </dgm:pt>
    <dgm:pt modelId="{28189915-DC50-1B43-B372-DE06253BC436}">
      <dgm:prSet phldrT="[Text]" custT="1"/>
      <dgm:spPr>
        <a:ln>
          <a:solidFill>
            <a:schemeClr val="tx1"/>
          </a:solidFill>
        </a:ln>
      </dgm:spPr>
      <dgm:t>
        <a:bodyPr/>
        <a:lstStyle/>
        <a:p>
          <a:r>
            <a:rPr lang="en-US" sz="1500" b="1" baseline="0" dirty="0">
              <a:effectLst>
                <a:outerShdw blurRad="38100" dist="38100" dir="2700000" algn="tl">
                  <a:srgbClr val="000000">
                    <a:alpha val="43137"/>
                  </a:srgbClr>
                </a:outerShdw>
              </a:effectLst>
            </a:rPr>
            <a:t>Secure</a:t>
          </a:r>
        </a:p>
      </dgm:t>
    </dgm:pt>
    <dgm:pt modelId="{E8A978E7-C890-9D46-B7B0-5F667006133A}" type="parTrans" cxnId="{40DD7A0E-D2E0-0D49-983F-5EBE5AE57941}">
      <dgm:prSet/>
      <dgm:spPr/>
      <dgm:t>
        <a:bodyPr/>
        <a:lstStyle/>
        <a:p>
          <a:endParaRPr lang="en-US"/>
        </a:p>
      </dgm:t>
    </dgm:pt>
    <dgm:pt modelId="{EE8B39CA-5D29-284A-A772-2F84BEF312D7}" type="sibTrans" cxnId="{40DD7A0E-D2E0-0D49-983F-5EBE5AE57941}">
      <dgm:prSet/>
      <dgm:spPr/>
      <dgm:t>
        <a:bodyPr/>
        <a:lstStyle/>
        <a:p>
          <a:endParaRPr lang="en-US"/>
        </a:p>
      </dgm:t>
    </dgm:pt>
    <dgm:pt modelId="{D30B1E56-A663-994D-AF31-BFEF253F07E2}">
      <dgm:prSet custT="1"/>
      <dgm:spPr/>
      <dgm:t>
        <a:bodyPr/>
        <a:lstStyle/>
        <a:p>
          <a:r>
            <a:rPr lang="en-US" sz="1400" dirty="0"/>
            <a:t>A network eavesdropper should not be able to obtain the necessary information to impersonate a user</a:t>
          </a:r>
        </a:p>
      </dgm:t>
    </dgm:pt>
    <dgm:pt modelId="{7BD3D1CA-7B7D-DE44-912C-F9E69782DC8A}" type="parTrans" cxnId="{1AF38A43-F697-2C46-B0F5-AE6BD5EA638B}">
      <dgm:prSet/>
      <dgm:spPr/>
      <dgm:t>
        <a:bodyPr/>
        <a:lstStyle/>
        <a:p>
          <a:endParaRPr lang="en-US"/>
        </a:p>
      </dgm:t>
    </dgm:pt>
    <dgm:pt modelId="{D0AEBA64-B289-5F4D-8416-8520F096037E}" type="sibTrans" cxnId="{1AF38A43-F697-2C46-B0F5-AE6BD5EA638B}">
      <dgm:prSet/>
      <dgm:spPr/>
      <dgm:t>
        <a:bodyPr/>
        <a:lstStyle/>
        <a:p>
          <a:endParaRPr lang="en-US"/>
        </a:p>
      </dgm:t>
    </dgm:pt>
    <dgm:pt modelId="{C5BBA010-CA24-A64E-9363-EAF0E65FF563}">
      <dgm:prSet custT="1"/>
      <dgm:spPr>
        <a:ln>
          <a:solidFill>
            <a:schemeClr val="tx1"/>
          </a:solidFill>
        </a:ln>
      </dgm:spPr>
      <dgm:t>
        <a:bodyPr/>
        <a:lstStyle/>
        <a:p>
          <a:r>
            <a:rPr lang="en-US" sz="1500" b="1" baseline="0" dirty="0">
              <a:effectLst>
                <a:outerShdw blurRad="38100" dist="38100" dir="2700000" algn="tl">
                  <a:srgbClr val="000000">
                    <a:alpha val="43137"/>
                  </a:srgbClr>
                </a:outerShdw>
              </a:effectLst>
            </a:rPr>
            <a:t>Reliable</a:t>
          </a:r>
        </a:p>
      </dgm:t>
    </dgm:pt>
    <dgm:pt modelId="{7A1E641E-E58C-1949-93E4-826AF78418D6}" type="parTrans" cxnId="{753D81FF-3736-2A49-B2BA-368E77D3545F}">
      <dgm:prSet/>
      <dgm:spPr/>
      <dgm:t>
        <a:bodyPr/>
        <a:lstStyle/>
        <a:p>
          <a:endParaRPr lang="en-US"/>
        </a:p>
      </dgm:t>
    </dgm:pt>
    <dgm:pt modelId="{4D94A457-03F9-1146-A18B-1F529525D0C8}" type="sibTrans" cxnId="{753D81FF-3736-2A49-B2BA-368E77D3545F}">
      <dgm:prSet/>
      <dgm:spPr/>
      <dgm:t>
        <a:bodyPr/>
        <a:lstStyle/>
        <a:p>
          <a:endParaRPr lang="en-US"/>
        </a:p>
      </dgm:t>
    </dgm:pt>
    <dgm:pt modelId="{C9C083F8-4FA1-BD42-BEF2-804688AA49E8}">
      <dgm:prSet custT="1"/>
      <dgm:spPr/>
      <dgm:t>
        <a:bodyPr/>
        <a:lstStyle/>
        <a:p>
          <a:r>
            <a:rPr lang="en-US" sz="1400" dirty="0"/>
            <a:t>Should be highly reliable and should employ a distributed server architecture with one system able to back up another</a:t>
          </a:r>
        </a:p>
      </dgm:t>
    </dgm:pt>
    <dgm:pt modelId="{81F447AB-0723-1D41-97EE-7BC3B2818DB5}" type="parTrans" cxnId="{CD452BE8-A58D-E44F-B929-7147A4BFDE46}">
      <dgm:prSet/>
      <dgm:spPr/>
      <dgm:t>
        <a:bodyPr/>
        <a:lstStyle/>
        <a:p>
          <a:endParaRPr lang="en-US"/>
        </a:p>
      </dgm:t>
    </dgm:pt>
    <dgm:pt modelId="{56AFD3E7-418F-AE45-85B4-E810FE7F0B25}" type="sibTrans" cxnId="{CD452BE8-A58D-E44F-B929-7147A4BFDE46}">
      <dgm:prSet/>
      <dgm:spPr/>
      <dgm:t>
        <a:bodyPr/>
        <a:lstStyle/>
        <a:p>
          <a:endParaRPr lang="en-US"/>
        </a:p>
      </dgm:t>
    </dgm:pt>
    <dgm:pt modelId="{38B7F4B3-9C61-5E48-A4B7-DCE9451201A1}">
      <dgm:prSet custT="1"/>
      <dgm:spPr>
        <a:ln>
          <a:solidFill>
            <a:schemeClr val="tx1"/>
          </a:solidFill>
        </a:ln>
      </dgm:spPr>
      <dgm:t>
        <a:bodyPr/>
        <a:lstStyle/>
        <a:p>
          <a:r>
            <a:rPr lang="en-US" sz="1500" b="1" baseline="0" dirty="0">
              <a:effectLst>
                <a:outerShdw blurRad="38100" dist="38100" dir="2700000" algn="tl">
                  <a:srgbClr val="000000">
                    <a:alpha val="43137"/>
                  </a:srgbClr>
                </a:outerShdw>
              </a:effectLst>
            </a:rPr>
            <a:t>Transparent</a:t>
          </a:r>
        </a:p>
      </dgm:t>
    </dgm:pt>
    <dgm:pt modelId="{F8385B08-AE9A-B44E-8C56-1804D4664763}" type="parTrans" cxnId="{FE5A9C65-05DC-3E49-8F3B-6D76DFE41E02}">
      <dgm:prSet/>
      <dgm:spPr/>
      <dgm:t>
        <a:bodyPr/>
        <a:lstStyle/>
        <a:p>
          <a:endParaRPr lang="en-US"/>
        </a:p>
      </dgm:t>
    </dgm:pt>
    <dgm:pt modelId="{DDE29AE3-4DD1-B647-B69D-D269A69110FF}" type="sibTrans" cxnId="{FE5A9C65-05DC-3E49-8F3B-6D76DFE41E02}">
      <dgm:prSet/>
      <dgm:spPr/>
      <dgm:t>
        <a:bodyPr/>
        <a:lstStyle/>
        <a:p>
          <a:endParaRPr lang="en-US"/>
        </a:p>
      </dgm:t>
    </dgm:pt>
    <dgm:pt modelId="{C5127C40-8506-AF4A-B961-5CF16618ED85}">
      <dgm:prSet custT="1"/>
      <dgm:spPr/>
      <dgm:t>
        <a:bodyPr/>
        <a:lstStyle/>
        <a:p>
          <a:r>
            <a:rPr lang="en-US" sz="1400" dirty="0"/>
            <a:t>Ideally, the user should not be aware that authentication is taking place beyond the requirement to enter a password</a:t>
          </a:r>
        </a:p>
      </dgm:t>
    </dgm:pt>
    <dgm:pt modelId="{9664B762-F0DF-0249-911C-AE17894A7D23}" type="parTrans" cxnId="{96640135-466F-B740-B924-4EA9AD6C42EF}">
      <dgm:prSet/>
      <dgm:spPr/>
      <dgm:t>
        <a:bodyPr/>
        <a:lstStyle/>
        <a:p>
          <a:endParaRPr lang="en-US"/>
        </a:p>
      </dgm:t>
    </dgm:pt>
    <dgm:pt modelId="{4A3ECD78-642C-3D4E-909A-2EB0116F6D5D}" type="sibTrans" cxnId="{96640135-466F-B740-B924-4EA9AD6C42EF}">
      <dgm:prSet/>
      <dgm:spPr/>
      <dgm:t>
        <a:bodyPr/>
        <a:lstStyle/>
        <a:p>
          <a:endParaRPr lang="en-US"/>
        </a:p>
      </dgm:t>
    </dgm:pt>
    <dgm:pt modelId="{740BAE34-107D-474B-9164-E174764560DA}">
      <dgm:prSet custT="1"/>
      <dgm:spPr>
        <a:ln>
          <a:solidFill>
            <a:schemeClr val="tx1"/>
          </a:solidFill>
        </a:ln>
      </dgm:spPr>
      <dgm:t>
        <a:bodyPr/>
        <a:lstStyle/>
        <a:p>
          <a:r>
            <a:rPr lang="en-US" sz="1500" b="1" baseline="0" dirty="0">
              <a:effectLst>
                <a:outerShdw blurRad="38100" dist="38100" dir="2700000" algn="tl">
                  <a:srgbClr val="000000">
                    <a:alpha val="43137"/>
                  </a:srgbClr>
                </a:outerShdw>
              </a:effectLst>
            </a:rPr>
            <a:t>Scalable</a:t>
          </a:r>
        </a:p>
      </dgm:t>
    </dgm:pt>
    <dgm:pt modelId="{C310D8ED-0E42-9E4B-8777-449CE2D8F5E3}" type="parTrans" cxnId="{1CE18D53-7D8B-E442-AFA6-FF86663957A5}">
      <dgm:prSet/>
      <dgm:spPr/>
      <dgm:t>
        <a:bodyPr/>
        <a:lstStyle/>
        <a:p>
          <a:endParaRPr lang="en-US"/>
        </a:p>
      </dgm:t>
    </dgm:pt>
    <dgm:pt modelId="{E9D71ECA-B515-DA46-B66A-49591A4555FE}" type="sibTrans" cxnId="{1CE18D53-7D8B-E442-AFA6-FF86663957A5}">
      <dgm:prSet/>
      <dgm:spPr/>
      <dgm:t>
        <a:bodyPr/>
        <a:lstStyle/>
        <a:p>
          <a:endParaRPr lang="en-US"/>
        </a:p>
      </dgm:t>
    </dgm:pt>
    <dgm:pt modelId="{457A7C48-34E0-6444-B066-CB9D63B15F43}">
      <dgm:prSet custT="1"/>
      <dgm:spPr/>
      <dgm:t>
        <a:bodyPr/>
        <a:lstStyle/>
        <a:p>
          <a:r>
            <a:rPr lang="en-US" sz="1400" dirty="0"/>
            <a:t>The system should be capable of supporting large numbers of clients and servers</a:t>
          </a:r>
        </a:p>
      </dgm:t>
    </dgm:pt>
    <dgm:pt modelId="{D517B6BB-30B4-A84E-9B91-554CD58131E0}" type="parTrans" cxnId="{0E7E7FA2-98DB-C341-AC0D-CB7CF8025F76}">
      <dgm:prSet/>
      <dgm:spPr/>
      <dgm:t>
        <a:bodyPr/>
        <a:lstStyle/>
        <a:p>
          <a:endParaRPr lang="en-US"/>
        </a:p>
      </dgm:t>
    </dgm:pt>
    <dgm:pt modelId="{79A919A8-B016-4B40-9C4D-FF8646B3BF6B}" type="sibTrans" cxnId="{0E7E7FA2-98DB-C341-AC0D-CB7CF8025F76}">
      <dgm:prSet/>
      <dgm:spPr/>
      <dgm:t>
        <a:bodyPr/>
        <a:lstStyle/>
        <a:p>
          <a:endParaRPr lang="en-US"/>
        </a:p>
      </dgm:t>
    </dgm:pt>
    <dgm:pt modelId="{9D2686BE-0D14-8D48-AB6C-DB3C638FD4A6}" type="pres">
      <dgm:prSet presAssocID="{041D314E-0251-5440-A789-6DEDF538C8E8}" presName="cycleMatrixDiagram" presStyleCnt="0">
        <dgm:presLayoutVars>
          <dgm:chMax val="1"/>
          <dgm:dir/>
          <dgm:animLvl val="lvl"/>
          <dgm:resizeHandles val="exact"/>
        </dgm:presLayoutVars>
      </dgm:prSet>
      <dgm:spPr/>
    </dgm:pt>
    <dgm:pt modelId="{7FC20CB2-222B-1C4F-90C2-921E94541499}" type="pres">
      <dgm:prSet presAssocID="{041D314E-0251-5440-A789-6DEDF538C8E8}" presName="children" presStyleCnt="0"/>
      <dgm:spPr/>
    </dgm:pt>
    <dgm:pt modelId="{21EDECC9-B523-C040-8B58-8C723ABBCEC8}" type="pres">
      <dgm:prSet presAssocID="{041D314E-0251-5440-A789-6DEDF538C8E8}" presName="child1group" presStyleCnt="0"/>
      <dgm:spPr/>
    </dgm:pt>
    <dgm:pt modelId="{F39C2C61-3299-114B-889B-970DB00EE6E5}" type="pres">
      <dgm:prSet presAssocID="{041D314E-0251-5440-A789-6DEDF538C8E8}" presName="child1" presStyleLbl="bgAcc1" presStyleIdx="0" presStyleCnt="4" custScaleX="155642"/>
      <dgm:spPr/>
    </dgm:pt>
    <dgm:pt modelId="{C3A16878-C2E1-094C-8E0C-0BA80CFEBB92}" type="pres">
      <dgm:prSet presAssocID="{041D314E-0251-5440-A789-6DEDF538C8E8}" presName="child1Text" presStyleLbl="bgAcc1" presStyleIdx="0" presStyleCnt="4">
        <dgm:presLayoutVars>
          <dgm:bulletEnabled val="1"/>
        </dgm:presLayoutVars>
      </dgm:prSet>
      <dgm:spPr/>
    </dgm:pt>
    <dgm:pt modelId="{D74A22F2-F062-FC4E-96EF-1141BC2B7C63}" type="pres">
      <dgm:prSet presAssocID="{041D314E-0251-5440-A789-6DEDF538C8E8}" presName="child2group" presStyleCnt="0"/>
      <dgm:spPr/>
    </dgm:pt>
    <dgm:pt modelId="{678481E7-AAD5-6844-8B64-9B07D4588FD2}" type="pres">
      <dgm:prSet presAssocID="{041D314E-0251-5440-A789-6DEDF538C8E8}" presName="child2" presStyleLbl="bgAcc1" presStyleIdx="1" presStyleCnt="4" custScaleX="140486" custLinFactNeighborX="37178" custLinFactNeighborY="0"/>
      <dgm:spPr/>
    </dgm:pt>
    <dgm:pt modelId="{A0182CD2-BFBC-4544-A5E0-561B5A4C558E}" type="pres">
      <dgm:prSet presAssocID="{041D314E-0251-5440-A789-6DEDF538C8E8}" presName="child2Text" presStyleLbl="bgAcc1" presStyleIdx="1" presStyleCnt="4">
        <dgm:presLayoutVars>
          <dgm:bulletEnabled val="1"/>
        </dgm:presLayoutVars>
      </dgm:prSet>
      <dgm:spPr/>
    </dgm:pt>
    <dgm:pt modelId="{F9546F22-5479-714D-8AB9-9CDFE81F8701}" type="pres">
      <dgm:prSet presAssocID="{041D314E-0251-5440-A789-6DEDF538C8E8}" presName="child3group" presStyleCnt="0"/>
      <dgm:spPr/>
    </dgm:pt>
    <dgm:pt modelId="{F9E2930D-2408-6E41-BDE9-CEE15F869892}" type="pres">
      <dgm:prSet presAssocID="{041D314E-0251-5440-A789-6DEDF538C8E8}" presName="child3" presStyleLbl="bgAcc1" presStyleIdx="2" presStyleCnt="4" custScaleX="205466" custLinFactNeighborX="46388" custLinFactNeighborY="9766"/>
      <dgm:spPr/>
    </dgm:pt>
    <dgm:pt modelId="{6B3C138F-670A-E146-B03A-B95239E9C71B}" type="pres">
      <dgm:prSet presAssocID="{041D314E-0251-5440-A789-6DEDF538C8E8}" presName="child3Text" presStyleLbl="bgAcc1" presStyleIdx="2" presStyleCnt="4">
        <dgm:presLayoutVars>
          <dgm:bulletEnabled val="1"/>
        </dgm:presLayoutVars>
      </dgm:prSet>
      <dgm:spPr/>
    </dgm:pt>
    <dgm:pt modelId="{53E82C5F-E308-D14F-B00E-F3D1D628293C}" type="pres">
      <dgm:prSet presAssocID="{041D314E-0251-5440-A789-6DEDF538C8E8}" presName="child4group" presStyleCnt="0"/>
      <dgm:spPr/>
    </dgm:pt>
    <dgm:pt modelId="{BB581DDD-03D3-B749-B719-7B9A755EE59A}" type="pres">
      <dgm:prSet presAssocID="{041D314E-0251-5440-A789-6DEDF538C8E8}" presName="child4" presStyleLbl="bgAcc1" presStyleIdx="3" presStyleCnt="4" custScaleX="152277"/>
      <dgm:spPr/>
    </dgm:pt>
    <dgm:pt modelId="{22089728-1834-5B4D-854F-FB80528D5EE3}" type="pres">
      <dgm:prSet presAssocID="{041D314E-0251-5440-A789-6DEDF538C8E8}" presName="child4Text" presStyleLbl="bgAcc1" presStyleIdx="3" presStyleCnt="4">
        <dgm:presLayoutVars>
          <dgm:bulletEnabled val="1"/>
        </dgm:presLayoutVars>
      </dgm:prSet>
      <dgm:spPr/>
    </dgm:pt>
    <dgm:pt modelId="{042B640E-140C-044D-8830-793761267E10}" type="pres">
      <dgm:prSet presAssocID="{041D314E-0251-5440-A789-6DEDF538C8E8}" presName="childPlaceholder" presStyleCnt="0"/>
      <dgm:spPr/>
    </dgm:pt>
    <dgm:pt modelId="{6ED0A6F7-F0FE-264B-96D9-7D7517DEA1FD}" type="pres">
      <dgm:prSet presAssocID="{041D314E-0251-5440-A789-6DEDF538C8E8}" presName="circle" presStyleCnt="0"/>
      <dgm:spPr/>
    </dgm:pt>
    <dgm:pt modelId="{30BF6143-F679-FC45-862B-950623B33DDB}" type="pres">
      <dgm:prSet presAssocID="{041D314E-0251-5440-A789-6DEDF538C8E8}" presName="quadrant1" presStyleLbl="node1" presStyleIdx="0" presStyleCnt="4">
        <dgm:presLayoutVars>
          <dgm:chMax val="1"/>
          <dgm:bulletEnabled val="1"/>
        </dgm:presLayoutVars>
      </dgm:prSet>
      <dgm:spPr/>
    </dgm:pt>
    <dgm:pt modelId="{176C77C4-D19F-344E-92DE-A6B9570BCA1F}" type="pres">
      <dgm:prSet presAssocID="{041D314E-0251-5440-A789-6DEDF538C8E8}" presName="quadrant2" presStyleLbl="node1" presStyleIdx="1" presStyleCnt="4">
        <dgm:presLayoutVars>
          <dgm:chMax val="1"/>
          <dgm:bulletEnabled val="1"/>
        </dgm:presLayoutVars>
      </dgm:prSet>
      <dgm:spPr/>
    </dgm:pt>
    <dgm:pt modelId="{CD66DE2C-51E6-DA44-B650-0AAB6A5FFEBD}" type="pres">
      <dgm:prSet presAssocID="{041D314E-0251-5440-A789-6DEDF538C8E8}" presName="quadrant3" presStyleLbl="node1" presStyleIdx="2" presStyleCnt="4">
        <dgm:presLayoutVars>
          <dgm:chMax val="1"/>
          <dgm:bulletEnabled val="1"/>
        </dgm:presLayoutVars>
      </dgm:prSet>
      <dgm:spPr/>
    </dgm:pt>
    <dgm:pt modelId="{43309631-90F4-5C48-AC3B-79C7995F6171}" type="pres">
      <dgm:prSet presAssocID="{041D314E-0251-5440-A789-6DEDF538C8E8}" presName="quadrant4" presStyleLbl="node1" presStyleIdx="3" presStyleCnt="4">
        <dgm:presLayoutVars>
          <dgm:chMax val="1"/>
          <dgm:bulletEnabled val="1"/>
        </dgm:presLayoutVars>
      </dgm:prSet>
      <dgm:spPr/>
    </dgm:pt>
    <dgm:pt modelId="{167AC9B9-0A5F-7A4D-8A40-F3518272D444}" type="pres">
      <dgm:prSet presAssocID="{041D314E-0251-5440-A789-6DEDF538C8E8}" presName="quadrantPlaceholder" presStyleCnt="0"/>
      <dgm:spPr/>
    </dgm:pt>
    <dgm:pt modelId="{4658959C-5910-6E41-8A61-66FC67E316B9}" type="pres">
      <dgm:prSet presAssocID="{041D314E-0251-5440-A789-6DEDF538C8E8}" presName="center1" presStyleLbl="fgShp" presStyleIdx="0" presStyleCnt="2" custLinFactX="-200000" custLinFactNeighborX="-214047" custLinFactNeighborY="1923"/>
      <dgm:spPr>
        <a:solidFill>
          <a:schemeClr val="bg1">
            <a:alpha val="0"/>
          </a:schemeClr>
        </a:solidFill>
      </dgm:spPr>
    </dgm:pt>
    <dgm:pt modelId="{5BF39C05-9EB6-C449-8E03-B8081DC74E1B}" type="pres">
      <dgm:prSet presAssocID="{041D314E-0251-5440-A789-6DEDF538C8E8}" presName="center2" presStyleLbl="fgShp" presStyleIdx="1" presStyleCnt="2" custLinFactX="-200000" custLinFactNeighborX="-214047" custLinFactNeighborY="-36538"/>
      <dgm:spPr>
        <a:solidFill>
          <a:schemeClr val="bg1">
            <a:alpha val="0"/>
          </a:schemeClr>
        </a:solidFill>
      </dgm:spPr>
    </dgm:pt>
  </dgm:ptLst>
  <dgm:cxnLst>
    <dgm:cxn modelId="{40DD7A0E-D2E0-0D49-983F-5EBE5AE57941}" srcId="{041D314E-0251-5440-A789-6DEDF538C8E8}" destId="{28189915-DC50-1B43-B372-DE06253BC436}" srcOrd="0" destOrd="0" parTransId="{E8A978E7-C890-9D46-B7B0-5F667006133A}" sibTransId="{EE8B39CA-5D29-284A-A772-2F84BEF312D7}"/>
    <dgm:cxn modelId="{96640135-466F-B740-B924-4EA9AD6C42EF}" srcId="{38B7F4B3-9C61-5E48-A4B7-DCE9451201A1}" destId="{C5127C40-8506-AF4A-B961-5CF16618ED85}" srcOrd="0" destOrd="0" parTransId="{9664B762-F0DF-0249-911C-AE17894A7D23}" sibTransId="{4A3ECD78-642C-3D4E-909A-2EB0116F6D5D}"/>
    <dgm:cxn modelId="{1180323B-DABE-D044-84E3-7E5245AD81CD}" type="presOf" srcId="{457A7C48-34E0-6444-B066-CB9D63B15F43}" destId="{22089728-1834-5B4D-854F-FB80528D5EE3}" srcOrd="1" destOrd="0" presId="urn:microsoft.com/office/officeart/2005/8/layout/cycle4"/>
    <dgm:cxn modelId="{01B0393E-3A54-EA4C-A9DD-6E13A8755D25}" type="presOf" srcId="{C9C083F8-4FA1-BD42-BEF2-804688AA49E8}" destId="{678481E7-AAD5-6844-8B64-9B07D4588FD2}" srcOrd="0" destOrd="0" presId="urn:microsoft.com/office/officeart/2005/8/layout/cycle4"/>
    <dgm:cxn modelId="{1AF38A43-F697-2C46-B0F5-AE6BD5EA638B}" srcId="{28189915-DC50-1B43-B372-DE06253BC436}" destId="{D30B1E56-A663-994D-AF31-BFEF253F07E2}" srcOrd="0" destOrd="0" parTransId="{7BD3D1CA-7B7D-DE44-912C-F9E69782DC8A}" sibTransId="{D0AEBA64-B289-5F4D-8416-8520F096037E}"/>
    <dgm:cxn modelId="{FE5A9C65-05DC-3E49-8F3B-6D76DFE41E02}" srcId="{041D314E-0251-5440-A789-6DEDF538C8E8}" destId="{38B7F4B3-9C61-5E48-A4B7-DCE9451201A1}" srcOrd="2" destOrd="0" parTransId="{F8385B08-AE9A-B44E-8C56-1804D4664763}" sibTransId="{DDE29AE3-4DD1-B647-B69D-D269A69110FF}"/>
    <dgm:cxn modelId="{A7FCAF46-57AB-4646-9DB9-B2B3979462E2}" type="presOf" srcId="{C9C083F8-4FA1-BD42-BEF2-804688AA49E8}" destId="{A0182CD2-BFBC-4544-A5E0-561B5A4C558E}" srcOrd="1" destOrd="0" presId="urn:microsoft.com/office/officeart/2005/8/layout/cycle4"/>
    <dgm:cxn modelId="{56E79450-405C-2343-82D6-D85BC1B8EA9B}" type="presOf" srcId="{28189915-DC50-1B43-B372-DE06253BC436}" destId="{30BF6143-F679-FC45-862B-950623B33DDB}" srcOrd="0" destOrd="0" presId="urn:microsoft.com/office/officeart/2005/8/layout/cycle4"/>
    <dgm:cxn modelId="{1CE18D53-7D8B-E442-AFA6-FF86663957A5}" srcId="{041D314E-0251-5440-A789-6DEDF538C8E8}" destId="{740BAE34-107D-474B-9164-E174764560DA}" srcOrd="3" destOrd="0" parTransId="{C310D8ED-0E42-9E4B-8777-449CE2D8F5E3}" sibTransId="{E9D71ECA-B515-DA46-B66A-49591A4555FE}"/>
    <dgm:cxn modelId="{F36E7987-3087-3642-96F7-2094FBE62936}" type="presOf" srcId="{C5127C40-8506-AF4A-B961-5CF16618ED85}" destId="{F9E2930D-2408-6E41-BDE9-CEE15F869892}" srcOrd="0" destOrd="0" presId="urn:microsoft.com/office/officeart/2005/8/layout/cycle4"/>
    <dgm:cxn modelId="{AF949A90-CB27-E348-ABBC-6AAA8BC2C715}" type="presOf" srcId="{457A7C48-34E0-6444-B066-CB9D63B15F43}" destId="{BB581DDD-03D3-B749-B719-7B9A755EE59A}" srcOrd="0" destOrd="0" presId="urn:microsoft.com/office/officeart/2005/8/layout/cycle4"/>
    <dgm:cxn modelId="{0E7E7FA2-98DB-C341-AC0D-CB7CF8025F76}" srcId="{740BAE34-107D-474B-9164-E174764560DA}" destId="{457A7C48-34E0-6444-B066-CB9D63B15F43}" srcOrd="0" destOrd="0" parTransId="{D517B6BB-30B4-A84E-9B91-554CD58131E0}" sibTransId="{79A919A8-B016-4B40-9C4D-FF8646B3BF6B}"/>
    <dgm:cxn modelId="{E4488ABF-88CC-8E45-B958-6CDBC8D1C22A}" type="presOf" srcId="{38B7F4B3-9C61-5E48-A4B7-DCE9451201A1}" destId="{CD66DE2C-51E6-DA44-B650-0AAB6A5FFEBD}" srcOrd="0" destOrd="0" presId="urn:microsoft.com/office/officeart/2005/8/layout/cycle4"/>
    <dgm:cxn modelId="{A024A5CC-3C84-EF45-B8CE-7B40606D9C0E}" type="presOf" srcId="{D30B1E56-A663-994D-AF31-BFEF253F07E2}" destId="{F39C2C61-3299-114B-889B-970DB00EE6E5}" srcOrd="0" destOrd="0" presId="urn:microsoft.com/office/officeart/2005/8/layout/cycle4"/>
    <dgm:cxn modelId="{CD452BE8-A58D-E44F-B929-7147A4BFDE46}" srcId="{C5BBA010-CA24-A64E-9363-EAF0E65FF563}" destId="{C9C083F8-4FA1-BD42-BEF2-804688AA49E8}" srcOrd="0" destOrd="0" parTransId="{81F447AB-0723-1D41-97EE-7BC3B2818DB5}" sibTransId="{56AFD3E7-418F-AE45-85B4-E810FE7F0B25}"/>
    <dgm:cxn modelId="{A589E3E8-B02E-B94C-B7D7-9BCA1C32DD76}" type="presOf" srcId="{041D314E-0251-5440-A789-6DEDF538C8E8}" destId="{9D2686BE-0D14-8D48-AB6C-DB3C638FD4A6}" srcOrd="0" destOrd="0" presId="urn:microsoft.com/office/officeart/2005/8/layout/cycle4"/>
    <dgm:cxn modelId="{B1DE1EED-D435-5E46-AB6C-0546B4145848}" type="presOf" srcId="{C5127C40-8506-AF4A-B961-5CF16618ED85}" destId="{6B3C138F-670A-E146-B03A-B95239E9C71B}" srcOrd="1" destOrd="0" presId="urn:microsoft.com/office/officeart/2005/8/layout/cycle4"/>
    <dgm:cxn modelId="{BD974EF1-5572-2C40-8EF1-3D48F0E76A25}" type="presOf" srcId="{C5BBA010-CA24-A64E-9363-EAF0E65FF563}" destId="{176C77C4-D19F-344E-92DE-A6B9570BCA1F}" srcOrd="0" destOrd="0" presId="urn:microsoft.com/office/officeart/2005/8/layout/cycle4"/>
    <dgm:cxn modelId="{C0F0E8F3-C9C3-CB44-97FA-FCC1413DC92D}" type="presOf" srcId="{740BAE34-107D-474B-9164-E174764560DA}" destId="{43309631-90F4-5C48-AC3B-79C7995F6171}" srcOrd="0" destOrd="0" presId="urn:microsoft.com/office/officeart/2005/8/layout/cycle4"/>
    <dgm:cxn modelId="{9D1536F7-F5EA-EE42-8FB4-21359DAC517D}" type="presOf" srcId="{D30B1E56-A663-994D-AF31-BFEF253F07E2}" destId="{C3A16878-C2E1-094C-8E0C-0BA80CFEBB92}" srcOrd="1" destOrd="0" presId="urn:microsoft.com/office/officeart/2005/8/layout/cycle4"/>
    <dgm:cxn modelId="{753D81FF-3736-2A49-B2BA-368E77D3545F}" srcId="{041D314E-0251-5440-A789-6DEDF538C8E8}" destId="{C5BBA010-CA24-A64E-9363-EAF0E65FF563}" srcOrd="1" destOrd="0" parTransId="{7A1E641E-E58C-1949-93E4-826AF78418D6}" sibTransId="{4D94A457-03F9-1146-A18B-1F529525D0C8}"/>
    <dgm:cxn modelId="{DACC3F44-EFEB-7943-AC9D-34BDDA9CAF61}" type="presParOf" srcId="{9D2686BE-0D14-8D48-AB6C-DB3C638FD4A6}" destId="{7FC20CB2-222B-1C4F-90C2-921E94541499}" srcOrd="0" destOrd="0" presId="urn:microsoft.com/office/officeart/2005/8/layout/cycle4"/>
    <dgm:cxn modelId="{803C3CEA-4CF6-474E-87DD-3721C52030A8}" type="presParOf" srcId="{7FC20CB2-222B-1C4F-90C2-921E94541499}" destId="{21EDECC9-B523-C040-8B58-8C723ABBCEC8}" srcOrd="0" destOrd="0" presId="urn:microsoft.com/office/officeart/2005/8/layout/cycle4"/>
    <dgm:cxn modelId="{EDE201B3-55D9-6D46-83A9-18EE4B174E93}" type="presParOf" srcId="{21EDECC9-B523-C040-8B58-8C723ABBCEC8}" destId="{F39C2C61-3299-114B-889B-970DB00EE6E5}" srcOrd="0" destOrd="0" presId="urn:microsoft.com/office/officeart/2005/8/layout/cycle4"/>
    <dgm:cxn modelId="{448BF2E7-B526-C346-BC97-F462AD02A571}" type="presParOf" srcId="{21EDECC9-B523-C040-8B58-8C723ABBCEC8}" destId="{C3A16878-C2E1-094C-8E0C-0BA80CFEBB92}" srcOrd="1" destOrd="0" presId="urn:microsoft.com/office/officeart/2005/8/layout/cycle4"/>
    <dgm:cxn modelId="{D915940C-2132-464C-86E4-8DBC5BDBB75E}" type="presParOf" srcId="{7FC20CB2-222B-1C4F-90C2-921E94541499}" destId="{D74A22F2-F062-FC4E-96EF-1141BC2B7C63}" srcOrd="1" destOrd="0" presId="urn:microsoft.com/office/officeart/2005/8/layout/cycle4"/>
    <dgm:cxn modelId="{E2A7759A-32ED-1345-86B4-73F8809B4656}" type="presParOf" srcId="{D74A22F2-F062-FC4E-96EF-1141BC2B7C63}" destId="{678481E7-AAD5-6844-8B64-9B07D4588FD2}" srcOrd="0" destOrd="0" presId="urn:microsoft.com/office/officeart/2005/8/layout/cycle4"/>
    <dgm:cxn modelId="{7D2AFF79-374D-B643-9906-6BD4DFECC4A7}" type="presParOf" srcId="{D74A22F2-F062-FC4E-96EF-1141BC2B7C63}" destId="{A0182CD2-BFBC-4544-A5E0-561B5A4C558E}" srcOrd="1" destOrd="0" presId="urn:microsoft.com/office/officeart/2005/8/layout/cycle4"/>
    <dgm:cxn modelId="{3D5D6426-1217-5348-AFC8-430E0E672612}" type="presParOf" srcId="{7FC20CB2-222B-1C4F-90C2-921E94541499}" destId="{F9546F22-5479-714D-8AB9-9CDFE81F8701}" srcOrd="2" destOrd="0" presId="urn:microsoft.com/office/officeart/2005/8/layout/cycle4"/>
    <dgm:cxn modelId="{424FEFDC-6B8D-9647-B0E7-90D0CE7174E5}" type="presParOf" srcId="{F9546F22-5479-714D-8AB9-9CDFE81F8701}" destId="{F9E2930D-2408-6E41-BDE9-CEE15F869892}" srcOrd="0" destOrd="0" presId="urn:microsoft.com/office/officeart/2005/8/layout/cycle4"/>
    <dgm:cxn modelId="{062D2EA4-6090-C348-BB11-B9861F42F801}" type="presParOf" srcId="{F9546F22-5479-714D-8AB9-9CDFE81F8701}" destId="{6B3C138F-670A-E146-B03A-B95239E9C71B}" srcOrd="1" destOrd="0" presId="urn:microsoft.com/office/officeart/2005/8/layout/cycle4"/>
    <dgm:cxn modelId="{DC2A1A11-70FD-1944-891A-D0BD590D136F}" type="presParOf" srcId="{7FC20CB2-222B-1C4F-90C2-921E94541499}" destId="{53E82C5F-E308-D14F-B00E-F3D1D628293C}" srcOrd="3" destOrd="0" presId="urn:microsoft.com/office/officeart/2005/8/layout/cycle4"/>
    <dgm:cxn modelId="{E9A61EFC-703D-0143-8B1A-E31A041BC2C1}" type="presParOf" srcId="{53E82C5F-E308-D14F-B00E-F3D1D628293C}" destId="{BB581DDD-03D3-B749-B719-7B9A755EE59A}" srcOrd="0" destOrd="0" presId="urn:microsoft.com/office/officeart/2005/8/layout/cycle4"/>
    <dgm:cxn modelId="{DC4EA676-4F3B-504E-A2E1-CAED6902B5ED}" type="presParOf" srcId="{53E82C5F-E308-D14F-B00E-F3D1D628293C}" destId="{22089728-1834-5B4D-854F-FB80528D5EE3}" srcOrd="1" destOrd="0" presId="urn:microsoft.com/office/officeart/2005/8/layout/cycle4"/>
    <dgm:cxn modelId="{39874428-70E4-2B49-868B-CD5841049627}" type="presParOf" srcId="{7FC20CB2-222B-1C4F-90C2-921E94541499}" destId="{042B640E-140C-044D-8830-793761267E10}" srcOrd="4" destOrd="0" presId="urn:microsoft.com/office/officeart/2005/8/layout/cycle4"/>
    <dgm:cxn modelId="{3B513C4F-821F-DD4E-A3DB-03C4416DC8BF}" type="presParOf" srcId="{9D2686BE-0D14-8D48-AB6C-DB3C638FD4A6}" destId="{6ED0A6F7-F0FE-264B-96D9-7D7517DEA1FD}" srcOrd="1" destOrd="0" presId="urn:microsoft.com/office/officeart/2005/8/layout/cycle4"/>
    <dgm:cxn modelId="{32E89AA8-4317-7842-A9E6-7A64ECA92C7C}" type="presParOf" srcId="{6ED0A6F7-F0FE-264B-96D9-7D7517DEA1FD}" destId="{30BF6143-F679-FC45-862B-950623B33DDB}" srcOrd="0" destOrd="0" presId="urn:microsoft.com/office/officeart/2005/8/layout/cycle4"/>
    <dgm:cxn modelId="{4938B716-A879-BD42-8D9A-7B5FB3CFFCF7}" type="presParOf" srcId="{6ED0A6F7-F0FE-264B-96D9-7D7517DEA1FD}" destId="{176C77C4-D19F-344E-92DE-A6B9570BCA1F}" srcOrd="1" destOrd="0" presId="urn:microsoft.com/office/officeart/2005/8/layout/cycle4"/>
    <dgm:cxn modelId="{174FD141-94DB-CB4B-B847-3DB04372D4E2}" type="presParOf" srcId="{6ED0A6F7-F0FE-264B-96D9-7D7517DEA1FD}" destId="{CD66DE2C-51E6-DA44-B650-0AAB6A5FFEBD}" srcOrd="2" destOrd="0" presId="urn:microsoft.com/office/officeart/2005/8/layout/cycle4"/>
    <dgm:cxn modelId="{B98D4B4A-5129-D94F-8E98-E6E8E1734455}" type="presParOf" srcId="{6ED0A6F7-F0FE-264B-96D9-7D7517DEA1FD}" destId="{43309631-90F4-5C48-AC3B-79C7995F6171}" srcOrd="3" destOrd="0" presId="urn:microsoft.com/office/officeart/2005/8/layout/cycle4"/>
    <dgm:cxn modelId="{63728ECC-9884-B343-BE6A-40AA329A806E}" type="presParOf" srcId="{6ED0A6F7-F0FE-264B-96D9-7D7517DEA1FD}" destId="{167AC9B9-0A5F-7A4D-8A40-F3518272D444}" srcOrd="4" destOrd="0" presId="urn:microsoft.com/office/officeart/2005/8/layout/cycle4"/>
    <dgm:cxn modelId="{E764C5ED-B328-F94C-947E-3DEBF35CFA89}" type="presParOf" srcId="{9D2686BE-0D14-8D48-AB6C-DB3C638FD4A6}" destId="{4658959C-5910-6E41-8A61-66FC67E316B9}" srcOrd="2" destOrd="0" presId="urn:microsoft.com/office/officeart/2005/8/layout/cycle4"/>
    <dgm:cxn modelId="{CD68C36E-B006-C24B-BA47-AE57CC2DDBAA}" type="presParOf" srcId="{9D2686BE-0D14-8D48-AB6C-DB3C638FD4A6}" destId="{5BF39C05-9EB6-C449-8E03-B8081DC74E1B}"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2895215-EA12-3F47-A705-23AAD92BB28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3672DF23-F199-2149-9AB4-69635547123E}">
      <dgm:prSet/>
      <dgm:spPr>
        <a:solidFill>
          <a:schemeClr val="tx2">
            <a:lumMod val="60000"/>
            <a:lumOff val="40000"/>
          </a:schemeClr>
        </a:solidFill>
      </dgm:spPr>
      <dgm:t>
        <a:bodyPr/>
        <a:lstStyle/>
        <a:p>
          <a:pPr rtl="0"/>
          <a:r>
            <a:rPr lang="en-US" dirty="0"/>
            <a:t>The lifetime associated with the ticket-granting ticket creates a problem:</a:t>
          </a:r>
        </a:p>
      </dgm:t>
    </dgm:pt>
    <dgm:pt modelId="{D12A62ED-05C1-6E42-9A14-F26C8B92056C}" type="parTrans" cxnId="{464D4B2D-0CAA-4643-B138-DF67E251BD2A}">
      <dgm:prSet/>
      <dgm:spPr/>
      <dgm:t>
        <a:bodyPr/>
        <a:lstStyle/>
        <a:p>
          <a:endParaRPr lang="en-US"/>
        </a:p>
      </dgm:t>
    </dgm:pt>
    <dgm:pt modelId="{3BEC7E3E-1E6C-C143-89B5-1EE9572489A5}" type="sibTrans" cxnId="{464D4B2D-0CAA-4643-B138-DF67E251BD2A}">
      <dgm:prSet/>
      <dgm:spPr/>
      <dgm:t>
        <a:bodyPr/>
        <a:lstStyle/>
        <a:p>
          <a:endParaRPr lang="en-US"/>
        </a:p>
      </dgm:t>
    </dgm:pt>
    <dgm:pt modelId="{F5935DB9-92CF-2A47-A313-B3AA8D616148}">
      <dgm:prSet/>
      <dgm:spPr>
        <a:solidFill>
          <a:schemeClr val="tx2">
            <a:lumMod val="60000"/>
            <a:lumOff val="40000"/>
          </a:schemeClr>
        </a:solidFill>
      </dgm:spPr>
      <dgm:t>
        <a:bodyPr/>
        <a:lstStyle/>
        <a:p>
          <a:pPr rtl="0"/>
          <a:r>
            <a:rPr lang="en-US" dirty="0"/>
            <a:t>If the lifetime is very short (e.g., minutes), the user will be repeatedly asked for a password</a:t>
          </a:r>
        </a:p>
      </dgm:t>
    </dgm:pt>
    <dgm:pt modelId="{64A7FB34-A27C-814C-89D0-5BFD27774876}" type="parTrans" cxnId="{F618958F-26B2-C749-9AA7-6304B5082CB9}">
      <dgm:prSet/>
      <dgm:spPr/>
      <dgm:t>
        <a:bodyPr/>
        <a:lstStyle/>
        <a:p>
          <a:endParaRPr lang="en-US"/>
        </a:p>
      </dgm:t>
    </dgm:pt>
    <dgm:pt modelId="{7BE59026-0793-1349-AA2D-FA331BCE7B98}" type="sibTrans" cxnId="{F618958F-26B2-C749-9AA7-6304B5082CB9}">
      <dgm:prSet/>
      <dgm:spPr/>
      <dgm:t>
        <a:bodyPr/>
        <a:lstStyle/>
        <a:p>
          <a:endParaRPr lang="en-US"/>
        </a:p>
      </dgm:t>
    </dgm:pt>
    <dgm:pt modelId="{8F29D48A-2FC2-D34F-96B0-638BC697EFB5}">
      <dgm:prSet/>
      <dgm:spPr>
        <a:solidFill>
          <a:schemeClr val="tx2">
            <a:lumMod val="60000"/>
            <a:lumOff val="40000"/>
          </a:schemeClr>
        </a:solidFill>
      </dgm:spPr>
      <dgm:t>
        <a:bodyPr/>
        <a:lstStyle/>
        <a:p>
          <a:pPr rtl="0"/>
          <a:r>
            <a:rPr lang="en-US" dirty="0"/>
            <a:t>If the lifetime is long (e.g., hours), then an opponent has a greater opportunity for replay</a:t>
          </a:r>
        </a:p>
      </dgm:t>
    </dgm:pt>
    <dgm:pt modelId="{A90D6A4B-233E-144D-8F59-A74F92C373AE}" type="parTrans" cxnId="{BC074159-A716-C241-AE9A-D24E2C8D32E1}">
      <dgm:prSet/>
      <dgm:spPr/>
      <dgm:t>
        <a:bodyPr/>
        <a:lstStyle/>
        <a:p>
          <a:endParaRPr lang="en-US"/>
        </a:p>
      </dgm:t>
    </dgm:pt>
    <dgm:pt modelId="{50C3DAFC-442E-7443-856E-883646BA2D1E}" type="sibTrans" cxnId="{BC074159-A716-C241-AE9A-D24E2C8D32E1}">
      <dgm:prSet/>
      <dgm:spPr/>
      <dgm:t>
        <a:bodyPr/>
        <a:lstStyle/>
        <a:p>
          <a:endParaRPr lang="en-US"/>
        </a:p>
      </dgm:t>
    </dgm:pt>
    <dgm:pt modelId="{07BA7B5B-0EF9-D747-8FAC-F02D4F45590B}">
      <dgm:prSet/>
      <dgm:spPr>
        <a:solidFill>
          <a:schemeClr val="tx2">
            <a:lumMod val="60000"/>
            <a:lumOff val="40000"/>
          </a:schemeClr>
        </a:solidFill>
      </dgm:spPr>
      <dgm:t>
        <a:bodyPr/>
        <a:lstStyle/>
        <a:p>
          <a:pPr rtl="0"/>
          <a:r>
            <a:rPr lang="en-US" dirty="0"/>
            <a:t>A network service (the TGS or an application service) must be able to prove that the person using a ticket is the same person to whom that ticket was issued</a:t>
          </a:r>
        </a:p>
      </dgm:t>
    </dgm:pt>
    <dgm:pt modelId="{24F4D03B-4E73-6A4E-B40D-18C0B7144C51}" type="parTrans" cxnId="{AE24A66C-479F-F04C-BCF6-C5402232FE1A}">
      <dgm:prSet/>
      <dgm:spPr/>
      <dgm:t>
        <a:bodyPr/>
        <a:lstStyle/>
        <a:p>
          <a:endParaRPr lang="en-US"/>
        </a:p>
      </dgm:t>
    </dgm:pt>
    <dgm:pt modelId="{620BBC64-2715-104E-AFF0-DAD4ED9CDA1D}" type="sibTrans" cxnId="{AE24A66C-479F-F04C-BCF6-C5402232FE1A}">
      <dgm:prSet/>
      <dgm:spPr/>
      <dgm:t>
        <a:bodyPr/>
        <a:lstStyle/>
        <a:p>
          <a:endParaRPr lang="en-US"/>
        </a:p>
      </dgm:t>
    </dgm:pt>
    <dgm:pt modelId="{7CD66E25-E624-6441-A9E3-CCF1B181A3D3}">
      <dgm:prSet/>
      <dgm:spPr>
        <a:solidFill>
          <a:schemeClr val="tx2">
            <a:lumMod val="60000"/>
            <a:lumOff val="40000"/>
          </a:schemeClr>
        </a:solidFill>
      </dgm:spPr>
      <dgm:t>
        <a:bodyPr/>
        <a:lstStyle/>
        <a:p>
          <a:pPr rtl="0"/>
          <a:r>
            <a:rPr lang="en-US" dirty="0"/>
            <a:t>Servers need to authenticate themselves to users</a:t>
          </a:r>
        </a:p>
      </dgm:t>
    </dgm:pt>
    <dgm:pt modelId="{0B84526C-7019-0645-96EF-B1DC4F3233E6}" type="parTrans" cxnId="{F0814EDA-B0B8-3544-8A82-329C017C31E5}">
      <dgm:prSet/>
      <dgm:spPr/>
      <dgm:t>
        <a:bodyPr/>
        <a:lstStyle/>
        <a:p>
          <a:endParaRPr lang="en-US"/>
        </a:p>
      </dgm:t>
    </dgm:pt>
    <dgm:pt modelId="{C5E3DBAD-AEE4-F840-A382-44BC7E5143FE}" type="sibTrans" cxnId="{F0814EDA-B0B8-3544-8A82-329C017C31E5}">
      <dgm:prSet/>
      <dgm:spPr/>
      <dgm:t>
        <a:bodyPr/>
        <a:lstStyle/>
        <a:p>
          <a:endParaRPr lang="en-US"/>
        </a:p>
      </dgm:t>
    </dgm:pt>
    <dgm:pt modelId="{B6DBDB78-E2A3-A547-B8ED-C868FC012DCE}" type="pres">
      <dgm:prSet presAssocID="{E2895215-EA12-3F47-A705-23AAD92BB288}" presName="diagram" presStyleCnt="0">
        <dgm:presLayoutVars>
          <dgm:dir/>
          <dgm:resizeHandles val="exact"/>
        </dgm:presLayoutVars>
      </dgm:prSet>
      <dgm:spPr/>
    </dgm:pt>
    <dgm:pt modelId="{04A72C80-79E1-9747-8ACB-8CE8513ACE10}" type="pres">
      <dgm:prSet presAssocID="{3672DF23-F199-2149-9AB4-69635547123E}" presName="node" presStyleLbl="node1" presStyleIdx="0" presStyleCnt="3">
        <dgm:presLayoutVars>
          <dgm:bulletEnabled val="1"/>
        </dgm:presLayoutVars>
      </dgm:prSet>
      <dgm:spPr/>
    </dgm:pt>
    <dgm:pt modelId="{23A7B3E5-CC49-6049-B648-50B7DAA1A3A3}" type="pres">
      <dgm:prSet presAssocID="{3BEC7E3E-1E6C-C143-89B5-1EE9572489A5}" presName="sibTrans" presStyleCnt="0"/>
      <dgm:spPr/>
    </dgm:pt>
    <dgm:pt modelId="{5E4A41F0-FADE-C747-8891-9C902B675A82}" type="pres">
      <dgm:prSet presAssocID="{07BA7B5B-0EF9-D747-8FAC-F02D4F45590B}" presName="node" presStyleLbl="node1" presStyleIdx="1" presStyleCnt="3">
        <dgm:presLayoutVars>
          <dgm:bulletEnabled val="1"/>
        </dgm:presLayoutVars>
      </dgm:prSet>
      <dgm:spPr/>
    </dgm:pt>
    <dgm:pt modelId="{2351990D-ED5D-2E44-A1A6-5873986CB7B4}" type="pres">
      <dgm:prSet presAssocID="{620BBC64-2715-104E-AFF0-DAD4ED9CDA1D}" presName="sibTrans" presStyleCnt="0"/>
      <dgm:spPr/>
    </dgm:pt>
    <dgm:pt modelId="{C43C3846-675A-1241-A43D-79E51B27C744}" type="pres">
      <dgm:prSet presAssocID="{7CD66E25-E624-6441-A9E3-CCF1B181A3D3}" presName="node" presStyleLbl="node1" presStyleIdx="2" presStyleCnt="3">
        <dgm:presLayoutVars>
          <dgm:bulletEnabled val="1"/>
        </dgm:presLayoutVars>
      </dgm:prSet>
      <dgm:spPr/>
    </dgm:pt>
  </dgm:ptLst>
  <dgm:cxnLst>
    <dgm:cxn modelId="{26A65111-B01A-154D-85D8-DB21DB6E7DED}" type="presOf" srcId="{E2895215-EA12-3F47-A705-23AAD92BB288}" destId="{B6DBDB78-E2A3-A547-B8ED-C868FC012DCE}" srcOrd="0" destOrd="0" presId="urn:microsoft.com/office/officeart/2005/8/layout/default"/>
    <dgm:cxn modelId="{464D4B2D-0CAA-4643-B138-DF67E251BD2A}" srcId="{E2895215-EA12-3F47-A705-23AAD92BB288}" destId="{3672DF23-F199-2149-9AB4-69635547123E}" srcOrd="0" destOrd="0" parTransId="{D12A62ED-05C1-6E42-9A14-F26C8B92056C}" sibTransId="{3BEC7E3E-1E6C-C143-89B5-1EE9572489A5}"/>
    <dgm:cxn modelId="{A279B643-7A02-1843-99D9-F87531F7DF95}" type="presOf" srcId="{07BA7B5B-0EF9-D747-8FAC-F02D4F45590B}" destId="{5E4A41F0-FADE-C747-8891-9C902B675A82}" srcOrd="0" destOrd="0" presId="urn:microsoft.com/office/officeart/2005/8/layout/default"/>
    <dgm:cxn modelId="{65B19466-3EFA-1449-A6A0-D26BFB535170}" type="presOf" srcId="{F5935DB9-92CF-2A47-A313-B3AA8D616148}" destId="{04A72C80-79E1-9747-8ACB-8CE8513ACE10}" srcOrd="0" destOrd="1" presId="urn:microsoft.com/office/officeart/2005/8/layout/default"/>
    <dgm:cxn modelId="{AE24A66C-479F-F04C-BCF6-C5402232FE1A}" srcId="{E2895215-EA12-3F47-A705-23AAD92BB288}" destId="{07BA7B5B-0EF9-D747-8FAC-F02D4F45590B}" srcOrd="1" destOrd="0" parTransId="{24F4D03B-4E73-6A4E-B40D-18C0B7144C51}" sibTransId="{620BBC64-2715-104E-AFF0-DAD4ED9CDA1D}"/>
    <dgm:cxn modelId="{51A61777-ACF9-E54A-8FBE-8E27C7DFA3E6}" type="presOf" srcId="{3672DF23-F199-2149-9AB4-69635547123E}" destId="{04A72C80-79E1-9747-8ACB-8CE8513ACE10}" srcOrd="0" destOrd="0" presId="urn:microsoft.com/office/officeart/2005/8/layout/default"/>
    <dgm:cxn modelId="{BC074159-A716-C241-AE9A-D24E2C8D32E1}" srcId="{3672DF23-F199-2149-9AB4-69635547123E}" destId="{8F29D48A-2FC2-D34F-96B0-638BC697EFB5}" srcOrd="1" destOrd="0" parTransId="{A90D6A4B-233E-144D-8F59-A74F92C373AE}" sibTransId="{50C3DAFC-442E-7443-856E-883646BA2D1E}"/>
    <dgm:cxn modelId="{F618958F-26B2-C749-9AA7-6304B5082CB9}" srcId="{3672DF23-F199-2149-9AB4-69635547123E}" destId="{F5935DB9-92CF-2A47-A313-B3AA8D616148}" srcOrd="0" destOrd="0" parTransId="{64A7FB34-A27C-814C-89D0-5BFD27774876}" sibTransId="{7BE59026-0793-1349-AA2D-FA331BCE7B98}"/>
    <dgm:cxn modelId="{F0814EDA-B0B8-3544-8A82-329C017C31E5}" srcId="{E2895215-EA12-3F47-A705-23AAD92BB288}" destId="{7CD66E25-E624-6441-A9E3-CCF1B181A3D3}" srcOrd="2" destOrd="0" parTransId="{0B84526C-7019-0645-96EF-B1DC4F3233E6}" sibTransId="{C5E3DBAD-AEE4-F840-A382-44BC7E5143FE}"/>
    <dgm:cxn modelId="{F0888AF0-7DCC-5C40-8D10-5B1DA69CACE0}" type="presOf" srcId="{7CD66E25-E624-6441-A9E3-CCF1B181A3D3}" destId="{C43C3846-675A-1241-A43D-79E51B27C744}" srcOrd="0" destOrd="0" presId="urn:microsoft.com/office/officeart/2005/8/layout/default"/>
    <dgm:cxn modelId="{CACE6FF7-29DA-2A47-9CB8-CAC8FC12CFF8}" type="presOf" srcId="{8F29D48A-2FC2-D34F-96B0-638BC697EFB5}" destId="{04A72C80-79E1-9747-8ACB-8CE8513ACE10}" srcOrd="0" destOrd="2" presId="urn:microsoft.com/office/officeart/2005/8/layout/default"/>
    <dgm:cxn modelId="{6A80A995-E3D8-294D-9E30-3D9B57E31ACC}" type="presParOf" srcId="{B6DBDB78-E2A3-A547-B8ED-C868FC012DCE}" destId="{04A72C80-79E1-9747-8ACB-8CE8513ACE10}" srcOrd="0" destOrd="0" presId="urn:microsoft.com/office/officeart/2005/8/layout/default"/>
    <dgm:cxn modelId="{62C9B963-4D54-1148-BA47-74CBEC6D89AE}" type="presParOf" srcId="{B6DBDB78-E2A3-A547-B8ED-C868FC012DCE}" destId="{23A7B3E5-CC49-6049-B648-50B7DAA1A3A3}" srcOrd="1" destOrd="0" presId="urn:microsoft.com/office/officeart/2005/8/layout/default"/>
    <dgm:cxn modelId="{6A694C13-5C73-6C4D-89F1-9B78597CE3AE}" type="presParOf" srcId="{B6DBDB78-E2A3-A547-B8ED-C868FC012DCE}" destId="{5E4A41F0-FADE-C747-8891-9C902B675A82}" srcOrd="2" destOrd="0" presId="urn:microsoft.com/office/officeart/2005/8/layout/default"/>
    <dgm:cxn modelId="{3C767A25-C0CC-4E41-BFB2-FE519E64DCB3}" type="presParOf" srcId="{B6DBDB78-E2A3-A547-B8ED-C868FC012DCE}" destId="{2351990D-ED5D-2E44-A1A6-5873986CB7B4}" srcOrd="3" destOrd="0" presId="urn:microsoft.com/office/officeart/2005/8/layout/default"/>
    <dgm:cxn modelId="{00C6FDC6-1DEF-0F4B-9B0E-0C7A9849F1E9}" type="presParOf" srcId="{B6DBDB78-E2A3-A547-B8ED-C868FC012DCE}" destId="{C43C3846-675A-1241-A43D-79E51B27C744}"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D5B63C3-7843-BF44-A1A1-71477A5774CB}" type="doc">
      <dgm:prSet loTypeId="urn:microsoft.com/office/officeart/2005/8/layout/funnel1" loCatId="relationship" qsTypeId="urn:microsoft.com/office/officeart/2005/8/quickstyle/simple4" qsCatId="simple" csTypeId="urn:microsoft.com/office/officeart/2005/8/colors/accent1_2" csCatId="accent1" phldr="1"/>
      <dgm:spPr/>
      <dgm:t>
        <a:bodyPr/>
        <a:lstStyle/>
        <a:p>
          <a:endParaRPr lang="en-US"/>
        </a:p>
      </dgm:t>
    </dgm:pt>
    <dgm:pt modelId="{58AAC28B-DD37-1D49-AC8C-B3EA34048BD2}">
      <dgm:prSet phldrT="[Text]"/>
      <dgm:spPr/>
      <dgm:t>
        <a:bodyPr/>
        <a:lstStyle/>
        <a:p>
          <a:r>
            <a:rPr lang="en-US" b="1" i="0" dirty="0"/>
            <a:t>Three parts of a principal name</a:t>
          </a:r>
        </a:p>
      </dgm:t>
    </dgm:pt>
    <dgm:pt modelId="{B5620FCB-40E6-FD49-B4CF-479F9673A818}" type="parTrans" cxnId="{56B667C3-30E4-934F-BE63-D23F1729176B}">
      <dgm:prSet/>
      <dgm:spPr/>
      <dgm:t>
        <a:bodyPr/>
        <a:lstStyle/>
        <a:p>
          <a:endParaRPr lang="en-US"/>
        </a:p>
      </dgm:t>
    </dgm:pt>
    <dgm:pt modelId="{3416905B-2FEC-C646-B4DB-4DFFF1F9D9DC}" type="sibTrans" cxnId="{56B667C3-30E4-934F-BE63-D23F1729176B}">
      <dgm:prSet/>
      <dgm:spPr/>
      <dgm:t>
        <a:bodyPr/>
        <a:lstStyle/>
        <a:p>
          <a:endParaRPr lang="en-US"/>
        </a:p>
      </dgm:t>
    </dgm:pt>
    <dgm:pt modelId="{778BD096-00A2-6D48-BD14-CE4F7524B65F}">
      <dgm:prSet/>
      <dgm:spPr>
        <a:ln>
          <a:solidFill>
            <a:schemeClr val="tx1"/>
          </a:solidFill>
        </a:ln>
      </dgm:spPr>
      <dgm:t>
        <a:bodyPr/>
        <a:lstStyle/>
        <a:p>
          <a:r>
            <a:rPr lang="en-US" b="1" i="0" dirty="0"/>
            <a:t>A service or user name</a:t>
          </a:r>
        </a:p>
      </dgm:t>
    </dgm:pt>
    <dgm:pt modelId="{93D018D6-659F-0F4D-A4DB-BB23D9A31A93}" type="parTrans" cxnId="{B9C1A763-E2B6-EC4E-8235-2BFE84067B20}">
      <dgm:prSet/>
      <dgm:spPr/>
      <dgm:t>
        <a:bodyPr/>
        <a:lstStyle/>
        <a:p>
          <a:endParaRPr lang="en-US"/>
        </a:p>
      </dgm:t>
    </dgm:pt>
    <dgm:pt modelId="{D4D78A10-3441-6D4D-B0B5-4DC4832CF002}" type="sibTrans" cxnId="{B9C1A763-E2B6-EC4E-8235-2BFE84067B20}">
      <dgm:prSet/>
      <dgm:spPr/>
      <dgm:t>
        <a:bodyPr/>
        <a:lstStyle/>
        <a:p>
          <a:endParaRPr lang="en-US"/>
        </a:p>
      </dgm:t>
    </dgm:pt>
    <dgm:pt modelId="{5C5801B9-9102-FD46-8442-D4BD2727404B}">
      <dgm:prSet/>
      <dgm:spPr>
        <a:ln>
          <a:solidFill>
            <a:schemeClr val="tx1"/>
          </a:solidFill>
        </a:ln>
      </dgm:spPr>
      <dgm:t>
        <a:bodyPr/>
        <a:lstStyle/>
        <a:p>
          <a:r>
            <a:rPr lang="en-US" b="1" i="0" dirty="0"/>
            <a:t>An instance name</a:t>
          </a:r>
        </a:p>
      </dgm:t>
    </dgm:pt>
    <dgm:pt modelId="{37044915-4B5B-AF4C-B039-2B950448838F}" type="parTrans" cxnId="{26927C23-1444-054B-8045-84F05DDC3371}">
      <dgm:prSet/>
      <dgm:spPr/>
      <dgm:t>
        <a:bodyPr/>
        <a:lstStyle/>
        <a:p>
          <a:endParaRPr lang="en-US"/>
        </a:p>
      </dgm:t>
    </dgm:pt>
    <dgm:pt modelId="{A007A85C-7D46-834D-B6F4-1DEB32092D60}" type="sibTrans" cxnId="{26927C23-1444-054B-8045-84F05DDC3371}">
      <dgm:prSet/>
      <dgm:spPr/>
      <dgm:t>
        <a:bodyPr/>
        <a:lstStyle/>
        <a:p>
          <a:endParaRPr lang="en-US"/>
        </a:p>
      </dgm:t>
    </dgm:pt>
    <dgm:pt modelId="{B3110903-0314-3747-9594-416BB7C4C1B3}">
      <dgm:prSet/>
      <dgm:spPr>
        <a:ln>
          <a:solidFill>
            <a:schemeClr val="tx1"/>
          </a:solidFill>
        </a:ln>
      </dgm:spPr>
      <dgm:t>
        <a:bodyPr/>
        <a:lstStyle/>
        <a:p>
          <a:r>
            <a:rPr lang="en-US" b="1" i="0" dirty="0"/>
            <a:t>A realm name</a:t>
          </a:r>
        </a:p>
      </dgm:t>
    </dgm:pt>
    <dgm:pt modelId="{7761042B-73CA-854C-AACB-2A8728492D73}" type="parTrans" cxnId="{86CCC5A7-96FD-864C-B8AE-C3CC49F31408}">
      <dgm:prSet/>
      <dgm:spPr/>
      <dgm:t>
        <a:bodyPr/>
        <a:lstStyle/>
        <a:p>
          <a:endParaRPr lang="en-US"/>
        </a:p>
      </dgm:t>
    </dgm:pt>
    <dgm:pt modelId="{01FF69A2-1E8E-0E4C-A119-D35B33F1C6F5}" type="sibTrans" cxnId="{86CCC5A7-96FD-864C-B8AE-C3CC49F31408}">
      <dgm:prSet/>
      <dgm:spPr/>
      <dgm:t>
        <a:bodyPr/>
        <a:lstStyle/>
        <a:p>
          <a:endParaRPr lang="en-US"/>
        </a:p>
      </dgm:t>
    </dgm:pt>
    <dgm:pt modelId="{6F5F11CB-981F-EF41-950B-23F645FD55D3}" type="pres">
      <dgm:prSet presAssocID="{ED5B63C3-7843-BF44-A1A1-71477A5774CB}" presName="Name0" presStyleCnt="0">
        <dgm:presLayoutVars>
          <dgm:chMax val="4"/>
          <dgm:resizeHandles val="exact"/>
        </dgm:presLayoutVars>
      </dgm:prSet>
      <dgm:spPr/>
    </dgm:pt>
    <dgm:pt modelId="{D9DA4F58-BCAD-0441-B2AC-D13250C4BF1E}" type="pres">
      <dgm:prSet presAssocID="{ED5B63C3-7843-BF44-A1A1-71477A5774CB}" presName="ellipse" presStyleLbl="trBgShp" presStyleIdx="0" presStyleCnt="1"/>
      <dgm:spPr/>
    </dgm:pt>
    <dgm:pt modelId="{DB883DEF-BC93-D442-8759-F27C5AB85A8A}" type="pres">
      <dgm:prSet presAssocID="{ED5B63C3-7843-BF44-A1A1-71477A5774CB}" presName="arrow1" presStyleLbl="fgShp" presStyleIdx="0" presStyleCnt="1"/>
      <dgm:spPr>
        <a:solidFill>
          <a:schemeClr val="bg1"/>
        </a:solidFill>
        <a:ln>
          <a:solidFill>
            <a:schemeClr val="accent1"/>
          </a:solidFill>
        </a:ln>
      </dgm:spPr>
    </dgm:pt>
    <dgm:pt modelId="{F7A31D04-4755-9B4F-A57F-5696E210151F}" type="pres">
      <dgm:prSet presAssocID="{ED5B63C3-7843-BF44-A1A1-71477A5774CB}" presName="rectangle" presStyleLbl="revTx" presStyleIdx="0" presStyleCnt="1">
        <dgm:presLayoutVars>
          <dgm:bulletEnabled val="1"/>
        </dgm:presLayoutVars>
      </dgm:prSet>
      <dgm:spPr/>
    </dgm:pt>
    <dgm:pt modelId="{8B46D60C-AD58-904A-B869-B653E85DE902}" type="pres">
      <dgm:prSet presAssocID="{5C5801B9-9102-FD46-8442-D4BD2727404B}" presName="item1" presStyleLbl="node1" presStyleIdx="0" presStyleCnt="3">
        <dgm:presLayoutVars>
          <dgm:bulletEnabled val="1"/>
        </dgm:presLayoutVars>
      </dgm:prSet>
      <dgm:spPr/>
    </dgm:pt>
    <dgm:pt modelId="{751124D2-3E0B-5943-BA61-46BF18DF6EEF}" type="pres">
      <dgm:prSet presAssocID="{B3110903-0314-3747-9594-416BB7C4C1B3}" presName="item2" presStyleLbl="node1" presStyleIdx="1" presStyleCnt="3">
        <dgm:presLayoutVars>
          <dgm:bulletEnabled val="1"/>
        </dgm:presLayoutVars>
      </dgm:prSet>
      <dgm:spPr/>
    </dgm:pt>
    <dgm:pt modelId="{26A9FFE1-F846-8B4B-B4CF-DDFB06DBEE26}" type="pres">
      <dgm:prSet presAssocID="{58AAC28B-DD37-1D49-AC8C-B3EA34048BD2}" presName="item3" presStyleLbl="node1" presStyleIdx="2" presStyleCnt="3">
        <dgm:presLayoutVars>
          <dgm:bulletEnabled val="1"/>
        </dgm:presLayoutVars>
      </dgm:prSet>
      <dgm:spPr/>
    </dgm:pt>
    <dgm:pt modelId="{172CA894-62FE-CF43-A52D-A99AFE9AFEF7}" type="pres">
      <dgm:prSet presAssocID="{ED5B63C3-7843-BF44-A1A1-71477A5774CB}" presName="funnel" presStyleLbl="trAlignAcc1" presStyleIdx="0" presStyleCnt="1" custLinFactNeighborX="397" custLinFactNeighborY="-149"/>
      <dgm:spPr/>
    </dgm:pt>
  </dgm:ptLst>
  <dgm:cxnLst>
    <dgm:cxn modelId="{BAF76620-C3C9-A549-9814-447C7BFE0239}" type="presOf" srcId="{B3110903-0314-3747-9594-416BB7C4C1B3}" destId="{8B46D60C-AD58-904A-B869-B653E85DE902}" srcOrd="0" destOrd="0" presId="urn:microsoft.com/office/officeart/2005/8/layout/funnel1"/>
    <dgm:cxn modelId="{26927C23-1444-054B-8045-84F05DDC3371}" srcId="{ED5B63C3-7843-BF44-A1A1-71477A5774CB}" destId="{5C5801B9-9102-FD46-8442-D4BD2727404B}" srcOrd="1" destOrd="0" parTransId="{37044915-4B5B-AF4C-B039-2B950448838F}" sibTransId="{A007A85C-7D46-834D-B6F4-1DEB32092D60}"/>
    <dgm:cxn modelId="{B71DC538-E3A0-894A-9B99-589D30BC25D3}" type="presOf" srcId="{58AAC28B-DD37-1D49-AC8C-B3EA34048BD2}" destId="{F7A31D04-4755-9B4F-A57F-5696E210151F}" srcOrd="0" destOrd="0" presId="urn:microsoft.com/office/officeart/2005/8/layout/funnel1"/>
    <dgm:cxn modelId="{B9C1A763-E2B6-EC4E-8235-2BFE84067B20}" srcId="{ED5B63C3-7843-BF44-A1A1-71477A5774CB}" destId="{778BD096-00A2-6D48-BD14-CE4F7524B65F}" srcOrd="0" destOrd="0" parTransId="{93D018D6-659F-0F4D-A4DB-BB23D9A31A93}" sibTransId="{D4D78A10-3441-6D4D-B0B5-4DC4832CF002}"/>
    <dgm:cxn modelId="{15533BA6-7332-EC4A-B525-302A286828EA}" type="presOf" srcId="{778BD096-00A2-6D48-BD14-CE4F7524B65F}" destId="{26A9FFE1-F846-8B4B-B4CF-DDFB06DBEE26}" srcOrd="0" destOrd="0" presId="urn:microsoft.com/office/officeart/2005/8/layout/funnel1"/>
    <dgm:cxn modelId="{86CCC5A7-96FD-864C-B8AE-C3CC49F31408}" srcId="{ED5B63C3-7843-BF44-A1A1-71477A5774CB}" destId="{B3110903-0314-3747-9594-416BB7C4C1B3}" srcOrd="2" destOrd="0" parTransId="{7761042B-73CA-854C-AACB-2A8728492D73}" sibTransId="{01FF69A2-1E8E-0E4C-A119-D35B33F1C6F5}"/>
    <dgm:cxn modelId="{B055E1B8-8EC6-5649-AD11-EFF260741996}" type="presOf" srcId="{5C5801B9-9102-FD46-8442-D4BD2727404B}" destId="{751124D2-3E0B-5943-BA61-46BF18DF6EEF}" srcOrd="0" destOrd="0" presId="urn:microsoft.com/office/officeart/2005/8/layout/funnel1"/>
    <dgm:cxn modelId="{56B667C3-30E4-934F-BE63-D23F1729176B}" srcId="{ED5B63C3-7843-BF44-A1A1-71477A5774CB}" destId="{58AAC28B-DD37-1D49-AC8C-B3EA34048BD2}" srcOrd="3" destOrd="0" parTransId="{B5620FCB-40E6-FD49-B4CF-479F9673A818}" sibTransId="{3416905B-2FEC-C646-B4DB-4DFFF1F9D9DC}"/>
    <dgm:cxn modelId="{FBF2A4C4-11AC-3C4C-A11C-80F572590FAA}" type="presOf" srcId="{ED5B63C3-7843-BF44-A1A1-71477A5774CB}" destId="{6F5F11CB-981F-EF41-950B-23F645FD55D3}" srcOrd="0" destOrd="0" presId="urn:microsoft.com/office/officeart/2005/8/layout/funnel1"/>
    <dgm:cxn modelId="{8C22A181-BD1B-BD4B-B2CE-B04EB00FF1C0}" type="presParOf" srcId="{6F5F11CB-981F-EF41-950B-23F645FD55D3}" destId="{D9DA4F58-BCAD-0441-B2AC-D13250C4BF1E}" srcOrd="0" destOrd="0" presId="urn:microsoft.com/office/officeart/2005/8/layout/funnel1"/>
    <dgm:cxn modelId="{B24739B3-44EA-F845-B4FC-06C965826D30}" type="presParOf" srcId="{6F5F11CB-981F-EF41-950B-23F645FD55D3}" destId="{DB883DEF-BC93-D442-8759-F27C5AB85A8A}" srcOrd="1" destOrd="0" presId="urn:microsoft.com/office/officeart/2005/8/layout/funnel1"/>
    <dgm:cxn modelId="{27469783-B3A6-3D44-BC52-024A382BB2EC}" type="presParOf" srcId="{6F5F11CB-981F-EF41-950B-23F645FD55D3}" destId="{F7A31D04-4755-9B4F-A57F-5696E210151F}" srcOrd="2" destOrd="0" presId="urn:microsoft.com/office/officeart/2005/8/layout/funnel1"/>
    <dgm:cxn modelId="{F87F1DD4-66F2-0D4A-869E-8DBF90D8C685}" type="presParOf" srcId="{6F5F11CB-981F-EF41-950B-23F645FD55D3}" destId="{8B46D60C-AD58-904A-B869-B653E85DE902}" srcOrd="3" destOrd="0" presId="urn:microsoft.com/office/officeart/2005/8/layout/funnel1"/>
    <dgm:cxn modelId="{80F60D7E-B8D0-8D4A-9AD8-5611246259CE}" type="presParOf" srcId="{6F5F11CB-981F-EF41-950B-23F645FD55D3}" destId="{751124D2-3E0B-5943-BA61-46BF18DF6EEF}" srcOrd="4" destOrd="0" presId="urn:microsoft.com/office/officeart/2005/8/layout/funnel1"/>
    <dgm:cxn modelId="{68304C27-7D8E-954E-B48F-338312AFFEBD}" type="presParOf" srcId="{6F5F11CB-981F-EF41-950B-23F645FD55D3}" destId="{26A9FFE1-F846-8B4B-B4CF-DDFB06DBEE26}" srcOrd="5" destOrd="0" presId="urn:microsoft.com/office/officeart/2005/8/layout/funnel1"/>
    <dgm:cxn modelId="{E1E58310-2A32-8E46-95D4-75C2CA709312}" type="presParOf" srcId="{6F5F11CB-981F-EF41-950B-23F645FD55D3}" destId="{172CA894-62FE-CF43-A52D-A99AFE9AFEF7}"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DED19C4-DDC8-1D46-AAC2-46AF3F1CF2B6}" type="doc">
      <dgm:prSet loTypeId="urn:microsoft.com/office/officeart/2005/8/layout/process4" loCatId="process" qsTypeId="urn:microsoft.com/office/officeart/2005/8/quickstyle/simple4" qsCatId="simple" csTypeId="urn:microsoft.com/office/officeart/2005/8/colors/accent1_2" csCatId="accent1"/>
      <dgm:spPr/>
      <dgm:t>
        <a:bodyPr/>
        <a:lstStyle/>
        <a:p>
          <a:endParaRPr lang="en-US"/>
        </a:p>
      </dgm:t>
    </dgm:pt>
    <dgm:pt modelId="{97D569F2-8AB2-FD43-A148-A5DA7866C0E5}">
      <dgm:prSet custT="1"/>
      <dgm:spPr/>
      <dgm:t>
        <a:bodyPr/>
        <a:lstStyle/>
        <a:p>
          <a:pPr rtl="0"/>
          <a:r>
            <a:rPr lang="en-US" sz="4400" dirty="0"/>
            <a:t>Version 5 is intended to address the limitations of version 4 in two areas:</a:t>
          </a:r>
        </a:p>
      </dgm:t>
    </dgm:pt>
    <dgm:pt modelId="{E744B7AE-E901-4D45-9870-A9418764DB39}" type="parTrans" cxnId="{9C9906A4-69C4-6048-AEF9-2AA0C8F04F80}">
      <dgm:prSet/>
      <dgm:spPr/>
      <dgm:t>
        <a:bodyPr/>
        <a:lstStyle/>
        <a:p>
          <a:endParaRPr lang="en-US"/>
        </a:p>
      </dgm:t>
    </dgm:pt>
    <dgm:pt modelId="{E2C10C23-D2C6-3048-9F76-FBC59821B949}" type="sibTrans" cxnId="{9C9906A4-69C4-6048-AEF9-2AA0C8F04F80}">
      <dgm:prSet/>
      <dgm:spPr/>
      <dgm:t>
        <a:bodyPr/>
        <a:lstStyle/>
        <a:p>
          <a:endParaRPr lang="en-US"/>
        </a:p>
      </dgm:t>
    </dgm:pt>
    <dgm:pt modelId="{7EB638CE-70F3-074F-BA4C-E8C56ABE39BA}">
      <dgm:prSet/>
      <dgm:spPr/>
      <dgm:t>
        <a:bodyPr/>
        <a:lstStyle/>
        <a:p>
          <a:pPr rtl="0"/>
          <a:r>
            <a:rPr lang="en-US" dirty="0"/>
            <a:t>Environmental shortcomings</a:t>
          </a:r>
        </a:p>
      </dgm:t>
    </dgm:pt>
    <dgm:pt modelId="{94FB3C54-9901-A04A-BC63-891ADA30DA52}" type="parTrans" cxnId="{65A2FB17-A384-CF4A-BF4D-FBFBE1CEFEEC}">
      <dgm:prSet/>
      <dgm:spPr/>
      <dgm:t>
        <a:bodyPr/>
        <a:lstStyle/>
        <a:p>
          <a:endParaRPr lang="en-US"/>
        </a:p>
      </dgm:t>
    </dgm:pt>
    <dgm:pt modelId="{1974E2E8-5CCB-D24E-BB3A-7EB553CA6B3D}" type="sibTrans" cxnId="{65A2FB17-A384-CF4A-BF4D-FBFBE1CEFEEC}">
      <dgm:prSet/>
      <dgm:spPr/>
      <dgm:t>
        <a:bodyPr/>
        <a:lstStyle/>
        <a:p>
          <a:endParaRPr lang="en-US"/>
        </a:p>
      </dgm:t>
    </dgm:pt>
    <dgm:pt modelId="{26F3AE92-DB32-504E-9B59-143C3D025005}">
      <dgm:prSet/>
      <dgm:spPr/>
      <dgm:t>
        <a:bodyPr/>
        <a:lstStyle/>
        <a:p>
          <a:pPr rtl="0"/>
          <a:r>
            <a:rPr lang="en-US" dirty="0"/>
            <a:t>Encryption system dependence</a:t>
          </a:r>
        </a:p>
      </dgm:t>
    </dgm:pt>
    <dgm:pt modelId="{502EE9F7-EFE8-4545-BAFF-115C3E9635ED}" type="parTrans" cxnId="{7C516929-ED14-A34C-87CF-E3AE939C252E}">
      <dgm:prSet/>
      <dgm:spPr/>
      <dgm:t>
        <a:bodyPr/>
        <a:lstStyle/>
        <a:p>
          <a:endParaRPr lang="en-US"/>
        </a:p>
      </dgm:t>
    </dgm:pt>
    <dgm:pt modelId="{4845EF6D-308E-3B4F-A423-D9C3AFB1144F}" type="sibTrans" cxnId="{7C516929-ED14-A34C-87CF-E3AE939C252E}">
      <dgm:prSet/>
      <dgm:spPr/>
      <dgm:t>
        <a:bodyPr/>
        <a:lstStyle/>
        <a:p>
          <a:endParaRPr lang="en-US"/>
        </a:p>
      </dgm:t>
    </dgm:pt>
    <dgm:pt modelId="{BEDF54BC-2705-4641-8CC4-9CF14D3C22C1}">
      <dgm:prSet/>
      <dgm:spPr/>
      <dgm:t>
        <a:bodyPr/>
        <a:lstStyle/>
        <a:p>
          <a:pPr rtl="0"/>
          <a:r>
            <a:rPr lang="en-US" dirty="0"/>
            <a:t>Internet protocol dependence</a:t>
          </a:r>
        </a:p>
      </dgm:t>
    </dgm:pt>
    <dgm:pt modelId="{9DDCA98C-9A93-0B4C-B4EE-1EFA586EC433}" type="parTrans" cxnId="{771FD798-951B-2D48-8BBB-F404578D1A1A}">
      <dgm:prSet/>
      <dgm:spPr/>
      <dgm:t>
        <a:bodyPr/>
        <a:lstStyle/>
        <a:p>
          <a:endParaRPr lang="en-US"/>
        </a:p>
      </dgm:t>
    </dgm:pt>
    <dgm:pt modelId="{6D2E9E15-7ECF-DA43-B4D8-96651B1F6BEF}" type="sibTrans" cxnId="{771FD798-951B-2D48-8BBB-F404578D1A1A}">
      <dgm:prSet/>
      <dgm:spPr/>
      <dgm:t>
        <a:bodyPr/>
        <a:lstStyle/>
        <a:p>
          <a:endParaRPr lang="en-US"/>
        </a:p>
      </dgm:t>
    </dgm:pt>
    <dgm:pt modelId="{AF1BB78C-B148-6344-8E80-A0A7D7C064E8}">
      <dgm:prSet/>
      <dgm:spPr/>
      <dgm:t>
        <a:bodyPr/>
        <a:lstStyle/>
        <a:p>
          <a:pPr rtl="0"/>
          <a:r>
            <a:rPr lang="en-US" dirty="0"/>
            <a:t>Message byte ordering</a:t>
          </a:r>
        </a:p>
      </dgm:t>
    </dgm:pt>
    <dgm:pt modelId="{0C5F630B-3496-8046-80A5-1CBBD49FF250}" type="parTrans" cxnId="{C1C5856E-EEFB-5A4A-8571-50C2F62F9A01}">
      <dgm:prSet/>
      <dgm:spPr/>
      <dgm:t>
        <a:bodyPr/>
        <a:lstStyle/>
        <a:p>
          <a:endParaRPr lang="en-US"/>
        </a:p>
      </dgm:t>
    </dgm:pt>
    <dgm:pt modelId="{CD0E2AB5-F771-D344-B573-B8CAE3769B6A}" type="sibTrans" cxnId="{C1C5856E-EEFB-5A4A-8571-50C2F62F9A01}">
      <dgm:prSet/>
      <dgm:spPr/>
      <dgm:t>
        <a:bodyPr/>
        <a:lstStyle/>
        <a:p>
          <a:endParaRPr lang="en-US"/>
        </a:p>
      </dgm:t>
    </dgm:pt>
    <dgm:pt modelId="{88BEA2A4-0B6A-1C43-ADA5-EF66A63E1439}">
      <dgm:prSet/>
      <dgm:spPr/>
      <dgm:t>
        <a:bodyPr/>
        <a:lstStyle/>
        <a:p>
          <a:pPr rtl="0"/>
          <a:r>
            <a:rPr lang="en-US" dirty="0"/>
            <a:t>Ticket lifetime</a:t>
          </a:r>
        </a:p>
      </dgm:t>
    </dgm:pt>
    <dgm:pt modelId="{0EB061FC-CFCA-AC42-B6C2-9824D5666910}" type="parTrans" cxnId="{7D1659B0-75B8-3E40-8143-FAEBF3685B43}">
      <dgm:prSet/>
      <dgm:spPr/>
      <dgm:t>
        <a:bodyPr/>
        <a:lstStyle/>
        <a:p>
          <a:endParaRPr lang="en-US"/>
        </a:p>
      </dgm:t>
    </dgm:pt>
    <dgm:pt modelId="{0121FDBF-C07A-5F43-8881-11190CB6342F}" type="sibTrans" cxnId="{7D1659B0-75B8-3E40-8143-FAEBF3685B43}">
      <dgm:prSet/>
      <dgm:spPr/>
      <dgm:t>
        <a:bodyPr/>
        <a:lstStyle/>
        <a:p>
          <a:endParaRPr lang="en-US"/>
        </a:p>
      </dgm:t>
    </dgm:pt>
    <dgm:pt modelId="{FBF16B9E-5E4E-0644-B1FB-1F0E39E2B006}">
      <dgm:prSet/>
      <dgm:spPr/>
      <dgm:t>
        <a:bodyPr/>
        <a:lstStyle/>
        <a:p>
          <a:pPr rtl="0"/>
          <a:r>
            <a:rPr lang="en-US" dirty="0"/>
            <a:t>Authentication forwarding</a:t>
          </a:r>
        </a:p>
      </dgm:t>
    </dgm:pt>
    <dgm:pt modelId="{4ECF6F66-470C-B24A-AFC1-18D1319F0FF3}" type="parTrans" cxnId="{B978E377-3F2E-F843-9A1F-EC7E9959FDC8}">
      <dgm:prSet/>
      <dgm:spPr/>
      <dgm:t>
        <a:bodyPr/>
        <a:lstStyle/>
        <a:p>
          <a:endParaRPr lang="en-US"/>
        </a:p>
      </dgm:t>
    </dgm:pt>
    <dgm:pt modelId="{388E2450-6FFF-044D-B041-2F8AAB6F18B2}" type="sibTrans" cxnId="{B978E377-3F2E-F843-9A1F-EC7E9959FDC8}">
      <dgm:prSet/>
      <dgm:spPr/>
      <dgm:t>
        <a:bodyPr/>
        <a:lstStyle/>
        <a:p>
          <a:endParaRPr lang="en-US"/>
        </a:p>
      </dgm:t>
    </dgm:pt>
    <dgm:pt modelId="{957535AC-2CB2-1740-B409-78467D2B653B}">
      <dgm:prSet/>
      <dgm:spPr/>
      <dgm:t>
        <a:bodyPr/>
        <a:lstStyle/>
        <a:p>
          <a:pPr rtl="0"/>
          <a:r>
            <a:rPr lang="en-US" dirty="0"/>
            <a:t>Interrealm authentication</a:t>
          </a:r>
        </a:p>
      </dgm:t>
    </dgm:pt>
    <dgm:pt modelId="{3F2F09A4-CE43-C743-8282-108EB1583E3C}" type="parTrans" cxnId="{36E666BA-00BD-F242-AE21-8A6831D82A77}">
      <dgm:prSet/>
      <dgm:spPr/>
      <dgm:t>
        <a:bodyPr/>
        <a:lstStyle/>
        <a:p>
          <a:endParaRPr lang="en-US"/>
        </a:p>
      </dgm:t>
    </dgm:pt>
    <dgm:pt modelId="{4E89A284-9A8F-C849-9C96-7693F370C312}" type="sibTrans" cxnId="{36E666BA-00BD-F242-AE21-8A6831D82A77}">
      <dgm:prSet/>
      <dgm:spPr/>
      <dgm:t>
        <a:bodyPr/>
        <a:lstStyle/>
        <a:p>
          <a:endParaRPr lang="en-US"/>
        </a:p>
      </dgm:t>
    </dgm:pt>
    <dgm:pt modelId="{85B24DF4-D569-E047-A540-62607AF85128}">
      <dgm:prSet/>
      <dgm:spPr/>
      <dgm:t>
        <a:bodyPr/>
        <a:lstStyle/>
        <a:p>
          <a:pPr rtl="0"/>
          <a:r>
            <a:rPr lang="en-US" dirty="0"/>
            <a:t>Technical deficiencies</a:t>
          </a:r>
        </a:p>
      </dgm:t>
    </dgm:pt>
    <dgm:pt modelId="{A97522CA-97FA-974A-949B-B36A21858F82}" type="parTrans" cxnId="{014BE094-1A98-C549-865E-4005F084C8B5}">
      <dgm:prSet/>
      <dgm:spPr/>
      <dgm:t>
        <a:bodyPr/>
        <a:lstStyle/>
        <a:p>
          <a:endParaRPr lang="en-US"/>
        </a:p>
      </dgm:t>
    </dgm:pt>
    <dgm:pt modelId="{271D5F35-1375-FC4B-80EB-AD20D38F2320}" type="sibTrans" cxnId="{014BE094-1A98-C549-865E-4005F084C8B5}">
      <dgm:prSet/>
      <dgm:spPr/>
      <dgm:t>
        <a:bodyPr/>
        <a:lstStyle/>
        <a:p>
          <a:endParaRPr lang="en-US"/>
        </a:p>
      </dgm:t>
    </dgm:pt>
    <dgm:pt modelId="{2D143681-128B-8743-AAEB-196C76BFB714}">
      <dgm:prSet/>
      <dgm:spPr/>
      <dgm:t>
        <a:bodyPr/>
        <a:lstStyle/>
        <a:p>
          <a:pPr rtl="0"/>
          <a:r>
            <a:rPr lang="en-US" dirty="0"/>
            <a:t>Double encryption</a:t>
          </a:r>
        </a:p>
      </dgm:t>
    </dgm:pt>
    <dgm:pt modelId="{7285052F-1EFC-214D-AC73-2187C564CC1B}" type="parTrans" cxnId="{5C4B8008-0588-B54D-800F-8280D973D993}">
      <dgm:prSet/>
      <dgm:spPr/>
      <dgm:t>
        <a:bodyPr/>
        <a:lstStyle/>
        <a:p>
          <a:endParaRPr lang="en-US"/>
        </a:p>
      </dgm:t>
    </dgm:pt>
    <dgm:pt modelId="{82264B92-F1B7-D24B-AB4A-DFB991C57C01}" type="sibTrans" cxnId="{5C4B8008-0588-B54D-800F-8280D973D993}">
      <dgm:prSet/>
      <dgm:spPr/>
      <dgm:t>
        <a:bodyPr/>
        <a:lstStyle/>
        <a:p>
          <a:endParaRPr lang="en-US"/>
        </a:p>
      </dgm:t>
    </dgm:pt>
    <dgm:pt modelId="{EEDAAD38-0270-2442-B851-5413F422949D}">
      <dgm:prSet/>
      <dgm:spPr/>
      <dgm:t>
        <a:bodyPr/>
        <a:lstStyle/>
        <a:p>
          <a:pPr rtl="0"/>
          <a:r>
            <a:rPr lang="en-US" dirty="0"/>
            <a:t>PCBC encryption</a:t>
          </a:r>
        </a:p>
      </dgm:t>
    </dgm:pt>
    <dgm:pt modelId="{B0519C35-3BD9-5241-80B4-E278DD7DD1DD}" type="parTrans" cxnId="{D0DF132C-7903-A043-B028-2C88A33F7B21}">
      <dgm:prSet/>
      <dgm:spPr/>
      <dgm:t>
        <a:bodyPr/>
        <a:lstStyle/>
        <a:p>
          <a:endParaRPr lang="en-US"/>
        </a:p>
      </dgm:t>
    </dgm:pt>
    <dgm:pt modelId="{54524FBC-E2FF-DA44-9598-B9106C28CFED}" type="sibTrans" cxnId="{D0DF132C-7903-A043-B028-2C88A33F7B21}">
      <dgm:prSet/>
      <dgm:spPr/>
      <dgm:t>
        <a:bodyPr/>
        <a:lstStyle/>
        <a:p>
          <a:endParaRPr lang="en-US"/>
        </a:p>
      </dgm:t>
    </dgm:pt>
    <dgm:pt modelId="{00E71880-CC5E-524C-A6DC-68BD6852AF22}">
      <dgm:prSet/>
      <dgm:spPr/>
      <dgm:t>
        <a:bodyPr/>
        <a:lstStyle/>
        <a:p>
          <a:pPr rtl="0"/>
          <a:r>
            <a:rPr lang="en-US" dirty="0"/>
            <a:t>Session keys</a:t>
          </a:r>
        </a:p>
      </dgm:t>
    </dgm:pt>
    <dgm:pt modelId="{46DE04A5-7EE7-7041-BA65-813DAFB78C8D}" type="parTrans" cxnId="{32DC8D5F-1899-8549-8025-6D85AF854890}">
      <dgm:prSet/>
      <dgm:spPr/>
      <dgm:t>
        <a:bodyPr/>
        <a:lstStyle/>
        <a:p>
          <a:endParaRPr lang="en-US"/>
        </a:p>
      </dgm:t>
    </dgm:pt>
    <dgm:pt modelId="{866DCB60-79B1-5842-AFD7-06F5D6C2A942}" type="sibTrans" cxnId="{32DC8D5F-1899-8549-8025-6D85AF854890}">
      <dgm:prSet/>
      <dgm:spPr/>
      <dgm:t>
        <a:bodyPr/>
        <a:lstStyle/>
        <a:p>
          <a:endParaRPr lang="en-US"/>
        </a:p>
      </dgm:t>
    </dgm:pt>
    <dgm:pt modelId="{CA00A946-EA95-A647-B053-F5FABE59E513}">
      <dgm:prSet/>
      <dgm:spPr/>
      <dgm:t>
        <a:bodyPr/>
        <a:lstStyle/>
        <a:p>
          <a:pPr rtl="0"/>
          <a:r>
            <a:rPr lang="en-US" dirty="0"/>
            <a:t>Password attacks</a:t>
          </a:r>
        </a:p>
      </dgm:t>
    </dgm:pt>
    <dgm:pt modelId="{5D30ED62-5124-4D44-A2F4-57EA3B26FB3E}" type="parTrans" cxnId="{17772003-764C-494D-9CA0-EDF28F4347CC}">
      <dgm:prSet/>
      <dgm:spPr/>
      <dgm:t>
        <a:bodyPr/>
        <a:lstStyle/>
        <a:p>
          <a:endParaRPr lang="en-US"/>
        </a:p>
      </dgm:t>
    </dgm:pt>
    <dgm:pt modelId="{2F2177E7-FF74-9147-AFD9-09DD9B255EF1}" type="sibTrans" cxnId="{17772003-764C-494D-9CA0-EDF28F4347CC}">
      <dgm:prSet/>
      <dgm:spPr/>
      <dgm:t>
        <a:bodyPr/>
        <a:lstStyle/>
        <a:p>
          <a:endParaRPr lang="en-US"/>
        </a:p>
      </dgm:t>
    </dgm:pt>
    <dgm:pt modelId="{4FE1C1A5-0DF4-A648-B0FA-372EE81CE522}" type="pres">
      <dgm:prSet presAssocID="{FDED19C4-DDC8-1D46-AAC2-46AF3F1CF2B6}" presName="Name0" presStyleCnt="0">
        <dgm:presLayoutVars>
          <dgm:dir/>
          <dgm:animLvl val="lvl"/>
          <dgm:resizeHandles val="exact"/>
        </dgm:presLayoutVars>
      </dgm:prSet>
      <dgm:spPr/>
    </dgm:pt>
    <dgm:pt modelId="{34FF3A3F-2CA3-4F49-A145-D6DFF468413A}" type="pres">
      <dgm:prSet presAssocID="{97D569F2-8AB2-FD43-A148-A5DA7866C0E5}" presName="boxAndChildren" presStyleCnt="0"/>
      <dgm:spPr/>
    </dgm:pt>
    <dgm:pt modelId="{ACCBE9B9-8545-0A42-8324-3936B80BBAAA}" type="pres">
      <dgm:prSet presAssocID="{97D569F2-8AB2-FD43-A148-A5DA7866C0E5}" presName="parentTextBox" presStyleLbl="node1" presStyleIdx="0" presStyleCnt="1"/>
      <dgm:spPr/>
    </dgm:pt>
    <dgm:pt modelId="{98615DCA-7C3F-114C-9DEA-ACB584E59352}" type="pres">
      <dgm:prSet presAssocID="{97D569F2-8AB2-FD43-A148-A5DA7866C0E5}" presName="entireBox" presStyleLbl="node1" presStyleIdx="0" presStyleCnt="1"/>
      <dgm:spPr/>
    </dgm:pt>
    <dgm:pt modelId="{0419F3F0-0CB1-9240-80A2-45926708AAB9}" type="pres">
      <dgm:prSet presAssocID="{97D569F2-8AB2-FD43-A148-A5DA7866C0E5}" presName="descendantBox" presStyleCnt="0"/>
      <dgm:spPr/>
    </dgm:pt>
    <dgm:pt modelId="{5D48EB20-6C42-834F-8457-6E3434CCF828}" type="pres">
      <dgm:prSet presAssocID="{7EB638CE-70F3-074F-BA4C-E8C56ABE39BA}" presName="childTextBox" presStyleLbl="fgAccFollowNode1" presStyleIdx="0" presStyleCnt="2">
        <dgm:presLayoutVars>
          <dgm:bulletEnabled val="1"/>
        </dgm:presLayoutVars>
      </dgm:prSet>
      <dgm:spPr/>
    </dgm:pt>
    <dgm:pt modelId="{92BD13A5-1A3D-8E44-A4ED-0A07D45C046F}" type="pres">
      <dgm:prSet presAssocID="{85B24DF4-D569-E047-A540-62607AF85128}" presName="childTextBox" presStyleLbl="fgAccFollowNode1" presStyleIdx="1" presStyleCnt="2">
        <dgm:presLayoutVars>
          <dgm:bulletEnabled val="1"/>
        </dgm:presLayoutVars>
      </dgm:prSet>
      <dgm:spPr/>
    </dgm:pt>
  </dgm:ptLst>
  <dgm:cxnLst>
    <dgm:cxn modelId="{46C69900-B3E7-A247-B5E2-15123676B4D4}" type="presOf" srcId="{97D569F2-8AB2-FD43-A148-A5DA7866C0E5}" destId="{98615DCA-7C3F-114C-9DEA-ACB584E59352}" srcOrd="1" destOrd="0" presId="urn:microsoft.com/office/officeart/2005/8/layout/process4"/>
    <dgm:cxn modelId="{5291B802-CCBF-704D-893C-4183A2A20FF8}" type="presOf" srcId="{CA00A946-EA95-A647-B053-F5FABE59E513}" destId="{92BD13A5-1A3D-8E44-A4ED-0A07D45C046F}" srcOrd="0" destOrd="4" presId="urn:microsoft.com/office/officeart/2005/8/layout/process4"/>
    <dgm:cxn modelId="{17772003-764C-494D-9CA0-EDF28F4347CC}" srcId="{85B24DF4-D569-E047-A540-62607AF85128}" destId="{CA00A946-EA95-A647-B053-F5FABE59E513}" srcOrd="3" destOrd="0" parTransId="{5D30ED62-5124-4D44-A2F4-57EA3B26FB3E}" sibTransId="{2F2177E7-FF74-9147-AFD9-09DD9B255EF1}"/>
    <dgm:cxn modelId="{5C4B8008-0588-B54D-800F-8280D973D993}" srcId="{85B24DF4-D569-E047-A540-62607AF85128}" destId="{2D143681-128B-8743-AAEB-196C76BFB714}" srcOrd="0" destOrd="0" parTransId="{7285052F-1EFC-214D-AC73-2187C564CC1B}" sibTransId="{82264B92-F1B7-D24B-AB4A-DFB991C57C01}"/>
    <dgm:cxn modelId="{83603016-41DE-2C4C-82C3-780794C27684}" type="presOf" srcId="{26F3AE92-DB32-504E-9B59-143C3D025005}" destId="{5D48EB20-6C42-834F-8457-6E3434CCF828}" srcOrd="0" destOrd="1" presId="urn:microsoft.com/office/officeart/2005/8/layout/process4"/>
    <dgm:cxn modelId="{65A2FB17-A384-CF4A-BF4D-FBFBE1CEFEEC}" srcId="{97D569F2-8AB2-FD43-A148-A5DA7866C0E5}" destId="{7EB638CE-70F3-074F-BA4C-E8C56ABE39BA}" srcOrd="0" destOrd="0" parTransId="{94FB3C54-9901-A04A-BC63-891ADA30DA52}" sibTransId="{1974E2E8-5CCB-D24E-BB3A-7EB553CA6B3D}"/>
    <dgm:cxn modelId="{AAF8931B-6EA2-1849-9CC0-149B981A7033}" type="presOf" srcId="{FDED19C4-DDC8-1D46-AAC2-46AF3F1CF2B6}" destId="{4FE1C1A5-0DF4-A648-B0FA-372EE81CE522}" srcOrd="0" destOrd="0" presId="urn:microsoft.com/office/officeart/2005/8/layout/process4"/>
    <dgm:cxn modelId="{AC6C3822-8376-6D42-A577-78E6B00E731A}" type="presOf" srcId="{AF1BB78C-B148-6344-8E80-A0A7D7C064E8}" destId="{5D48EB20-6C42-834F-8457-6E3434CCF828}" srcOrd="0" destOrd="3" presId="urn:microsoft.com/office/officeart/2005/8/layout/process4"/>
    <dgm:cxn modelId="{62F3A727-0326-BB4D-BCF2-2F5E09110ED3}" type="presOf" srcId="{00E71880-CC5E-524C-A6DC-68BD6852AF22}" destId="{92BD13A5-1A3D-8E44-A4ED-0A07D45C046F}" srcOrd="0" destOrd="3" presId="urn:microsoft.com/office/officeart/2005/8/layout/process4"/>
    <dgm:cxn modelId="{7C516929-ED14-A34C-87CF-E3AE939C252E}" srcId="{7EB638CE-70F3-074F-BA4C-E8C56ABE39BA}" destId="{26F3AE92-DB32-504E-9B59-143C3D025005}" srcOrd="0" destOrd="0" parTransId="{502EE9F7-EFE8-4545-BAFF-115C3E9635ED}" sibTransId="{4845EF6D-308E-3B4F-A423-D9C3AFB1144F}"/>
    <dgm:cxn modelId="{D0DF132C-7903-A043-B028-2C88A33F7B21}" srcId="{85B24DF4-D569-E047-A540-62607AF85128}" destId="{EEDAAD38-0270-2442-B851-5413F422949D}" srcOrd="1" destOrd="0" parTransId="{B0519C35-3BD9-5241-80B4-E278DD7DD1DD}" sibTransId="{54524FBC-E2FF-DA44-9598-B9106C28CFED}"/>
    <dgm:cxn modelId="{DBE51134-562D-DF45-A7C7-13C01BE6C660}" type="presOf" srcId="{957535AC-2CB2-1740-B409-78467D2B653B}" destId="{5D48EB20-6C42-834F-8457-6E3434CCF828}" srcOrd="0" destOrd="6" presId="urn:microsoft.com/office/officeart/2005/8/layout/process4"/>
    <dgm:cxn modelId="{F03FFB37-C089-FC40-A2E1-757E756909E7}" type="presOf" srcId="{85B24DF4-D569-E047-A540-62607AF85128}" destId="{92BD13A5-1A3D-8E44-A4ED-0A07D45C046F}" srcOrd="0" destOrd="0" presId="urn:microsoft.com/office/officeart/2005/8/layout/process4"/>
    <dgm:cxn modelId="{32DC8D5F-1899-8549-8025-6D85AF854890}" srcId="{85B24DF4-D569-E047-A540-62607AF85128}" destId="{00E71880-CC5E-524C-A6DC-68BD6852AF22}" srcOrd="2" destOrd="0" parTransId="{46DE04A5-7EE7-7041-BA65-813DAFB78C8D}" sibTransId="{866DCB60-79B1-5842-AFD7-06F5D6C2A942}"/>
    <dgm:cxn modelId="{A497FE65-FC27-5A47-95BD-D5EDEE60D073}" type="presOf" srcId="{BEDF54BC-2705-4641-8CC4-9CF14D3C22C1}" destId="{5D48EB20-6C42-834F-8457-6E3434CCF828}" srcOrd="0" destOrd="2" presId="urn:microsoft.com/office/officeart/2005/8/layout/process4"/>
    <dgm:cxn modelId="{C1C5856E-EEFB-5A4A-8571-50C2F62F9A01}" srcId="{7EB638CE-70F3-074F-BA4C-E8C56ABE39BA}" destId="{AF1BB78C-B148-6344-8E80-A0A7D7C064E8}" srcOrd="2" destOrd="0" parTransId="{0C5F630B-3496-8046-80A5-1CBBD49FF250}" sibTransId="{CD0E2AB5-F771-D344-B573-B8CAE3769B6A}"/>
    <dgm:cxn modelId="{D08E2353-6937-2C43-9513-B112E5BCC687}" type="presOf" srcId="{7EB638CE-70F3-074F-BA4C-E8C56ABE39BA}" destId="{5D48EB20-6C42-834F-8457-6E3434CCF828}" srcOrd="0" destOrd="0" presId="urn:microsoft.com/office/officeart/2005/8/layout/process4"/>
    <dgm:cxn modelId="{B978E377-3F2E-F843-9A1F-EC7E9959FDC8}" srcId="{7EB638CE-70F3-074F-BA4C-E8C56ABE39BA}" destId="{FBF16B9E-5E4E-0644-B1FB-1F0E39E2B006}" srcOrd="4" destOrd="0" parTransId="{4ECF6F66-470C-B24A-AFC1-18D1319F0FF3}" sibTransId="{388E2450-6FFF-044D-B041-2F8AAB6F18B2}"/>
    <dgm:cxn modelId="{014BE094-1A98-C549-865E-4005F084C8B5}" srcId="{97D569F2-8AB2-FD43-A148-A5DA7866C0E5}" destId="{85B24DF4-D569-E047-A540-62607AF85128}" srcOrd="1" destOrd="0" parTransId="{A97522CA-97FA-974A-949B-B36A21858F82}" sibTransId="{271D5F35-1375-FC4B-80EB-AD20D38F2320}"/>
    <dgm:cxn modelId="{771FD798-951B-2D48-8BBB-F404578D1A1A}" srcId="{7EB638CE-70F3-074F-BA4C-E8C56ABE39BA}" destId="{BEDF54BC-2705-4641-8CC4-9CF14D3C22C1}" srcOrd="1" destOrd="0" parTransId="{9DDCA98C-9A93-0B4C-B4EE-1EFA586EC433}" sibTransId="{6D2E9E15-7ECF-DA43-B4D8-96651B1F6BEF}"/>
    <dgm:cxn modelId="{8D9BD699-CF16-104C-9F73-9C3C05B35918}" type="presOf" srcId="{88BEA2A4-0B6A-1C43-ADA5-EF66A63E1439}" destId="{5D48EB20-6C42-834F-8457-6E3434CCF828}" srcOrd="0" destOrd="4" presId="urn:microsoft.com/office/officeart/2005/8/layout/process4"/>
    <dgm:cxn modelId="{9C9906A4-69C4-6048-AEF9-2AA0C8F04F80}" srcId="{FDED19C4-DDC8-1D46-AAC2-46AF3F1CF2B6}" destId="{97D569F2-8AB2-FD43-A148-A5DA7866C0E5}" srcOrd="0" destOrd="0" parTransId="{E744B7AE-E901-4D45-9870-A9418764DB39}" sibTransId="{E2C10C23-D2C6-3048-9F76-FBC59821B949}"/>
    <dgm:cxn modelId="{2673D9A6-533E-BB4B-8692-66DE6D9C915B}" type="presOf" srcId="{2D143681-128B-8743-AAEB-196C76BFB714}" destId="{92BD13A5-1A3D-8E44-A4ED-0A07D45C046F}" srcOrd="0" destOrd="1" presId="urn:microsoft.com/office/officeart/2005/8/layout/process4"/>
    <dgm:cxn modelId="{7D1659B0-75B8-3E40-8143-FAEBF3685B43}" srcId="{7EB638CE-70F3-074F-BA4C-E8C56ABE39BA}" destId="{88BEA2A4-0B6A-1C43-ADA5-EF66A63E1439}" srcOrd="3" destOrd="0" parTransId="{0EB061FC-CFCA-AC42-B6C2-9824D5666910}" sibTransId="{0121FDBF-C07A-5F43-8881-11190CB6342F}"/>
    <dgm:cxn modelId="{AD55B7B7-EF54-EE42-8D6C-A3653912EAF6}" type="presOf" srcId="{FBF16B9E-5E4E-0644-B1FB-1F0E39E2B006}" destId="{5D48EB20-6C42-834F-8457-6E3434CCF828}" srcOrd="0" destOrd="5" presId="urn:microsoft.com/office/officeart/2005/8/layout/process4"/>
    <dgm:cxn modelId="{36E666BA-00BD-F242-AE21-8A6831D82A77}" srcId="{7EB638CE-70F3-074F-BA4C-E8C56ABE39BA}" destId="{957535AC-2CB2-1740-B409-78467D2B653B}" srcOrd="5" destOrd="0" parTransId="{3F2F09A4-CE43-C743-8282-108EB1583E3C}" sibTransId="{4E89A284-9A8F-C849-9C96-7693F370C312}"/>
    <dgm:cxn modelId="{58F743DD-AEEB-BF40-B7FB-E8138CFDCB16}" type="presOf" srcId="{EEDAAD38-0270-2442-B851-5413F422949D}" destId="{92BD13A5-1A3D-8E44-A4ED-0A07D45C046F}" srcOrd="0" destOrd="2" presId="urn:microsoft.com/office/officeart/2005/8/layout/process4"/>
    <dgm:cxn modelId="{29E8D1E7-7A42-D846-9332-AD9FB7CA258F}" type="presOf" srcId="{97D569F2-8AB2-FD43-A148-A5DA7866C0E5}" destId="{ACCBE9B9-8545-0A42-8324-3936B80BBAAA}" srcOrd="0" destOrd="0" presId="urn:microsoft.com/office/officeart/2005/8/layout/process4"/>
    <dgm:cxn modelId="{4E641085-433C-0045-AC51-717AAAFEF952}" type="presParOf" srcId="{4FE1C1A5-0DF4-A648-B0FA-372EE81CE522}" destId="{34FF3A3F-2CA3-4F49-A145-D6DFF468413A}" srcOrd="0" destOrd="0" presId="urn:microsoft.com/office/officeart/2005/8/layout/process4"/>
    <dgm:cxn modelId="{8872FE4D-7D70-0E46-B042-E73A3010A3AF}" type="presParOf" srcId="{34FF3A3F-2CA3-4F49-A145-D6DFF468413A}" destId="{ACCBE9B9-8545-0A42-8324-3936B80BBAAA}" srcOrd="0" destOrd="0" presId="urn:microsoft.com/office/officeart/2005/8/layout/process4"/>
    <dgm:cxn modelId="{0F02566D-0F54-8442-851F-24847DADA86F}" type="presParOf" srcId="{34FF3A3F-2CA3-4F49-A145-D6DFF468413A}" destId="{98615DCA-7C3F-114C-9DEA-ACB584E59352}" srcOrd="1" destOrd="0" presId="urn:microsoft.com/office/officeart/2005/8/layout/process4"/>
    <dgm:cxn modelId="{82687D5D-AC35-B745-87A4-E8F4BF83F738}" type="presParOf" srcId="{34FF3A3F-2CA3-4F49-A145-D6DFF468413A}" destId="{0419F3F0-0CB1-9240-80A2-45926708AAB9}" srcOrd="2" destOrd="0" presId="urn:microsoft.com/office/officeart/2005/8/layout/process4"/>
    <dgm:cxn modelId="{EC8D0685-732D-484C-AA5E-BE3A429471E2}" type="presParOf" srcId="{0419F3F0-0CB1-9240-80A2-45926708AAB9}" destId="{5D48EB20-6C42-834F-8457-6E3434CCF828}" srcOrd="0" destOrd="0" presId="urn:microsoft.com/office/officeart/2005/8/layout/process4"/>
    <dgm:cxn modelId="{3548EC3A-9D93-1A4D-859D-C806FA4D0547}" type="presParOf" srcId="{0419F3F0-0CB1-9240-80A2-45926708AAB9}" destId="{92BD13A5-1A3D-8E44-A4ED-0A07D45C046F}"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F6C212-4BEB-8647-8A6E-BEF8B64FF457}" type="doc">
      <dgm:prSet loTypeId="urn:microsoft.com/office/officeart/2005/8/layout/hierarchy6" loCatId="hierarchy" qsTypeId="urn:microsoft.com/office/officeart/2005/8/quickstyle/simple4" qsCatId="simple" csTypeId="urn:microsoft.com/office/officeart/2005/8/colors/accent1_2" csCatId="accent1"/>
      <dgm:spPr/>
      <dgm:t>
        <a:bodyPr/>
        <a:lstStyle/>
        <a:p>
          <a:endParaRPr lang="en-US"/>
        </a:p>
      </dgm:t>
    </dgm:pt>
    <dgm:pt modelId="{5B6400E0-CA4E-BB49-AC73-3E4DC6A5F066}">
      <dgm:prSet/>
      <dgm:spPr/>
      <dgm:t>
        <a:bodyPr/>
        <a:lstStyle/>
        <a:p>
          <a:pPr rtl="0"/>
          <a:r>
            <a:rPr lang="en-US" dirty="0"/>
            <a:t>A security manager must balance competing considerations:</a:t>
          </a:r>
        </a:p>
      </dgm:t>
    </dgm:pt>
    <dgm:pt modelId="{6690F2DC-76C8-9A49-92FD-60717118E2F4}" type="parTrans" cxnId="{F2300949-45FA-6540-811D-46FC0FF0C2E6}">
      <dgm:prSet/>
      <dgm:spPr/>
      <dgm:t>
        <a:bodyPr/>
        <a:lstStyle/>
        <a:p>
          <a:endParaRPr lang="en-US"/>
        </a:p>
      </dgm:t>
    </dgm:pt>
    <dgm:pt modelId="{E8F84A16-4F51-B840-B702-39A8FEECFF3B}" type="sibTrans" cxnId="{F2300949-45FA-6540-811D-46FC0FF0C2E6}">
      <dgm:prSet/>
      <dgm:spPr/>
      <dgm:t>
        <a:bodyPr/>
        <a:lstStyle/>
        <a:p>
          <a:endParaRPr lang="en-US"/>
        </a:p>
      </dgm:t>
    </dgm:pt>
    <dgm:pt modelId="{441F165C-0623-044A-8465-9883EE276673}">
      <dgm:prSet/>
      <dgm:spPr/>
      <dgm:t>
        <a:bodyPr/>
        <a:lstStyle/>
        <a:p>
          <a:pPr rtl="0"/>
          <a:r>
            <a:rPr lang="en-US" dirty="0"/>
            <a:t>The more frequently session keys are exchanged, the more secure they are</a:t>
          </a:r>
        </a:p>
      </dgm:t>
    </dgm:pt>
    <dgm:pt modelId="{18688576-852E-B44D-8B25-47DD1191BE67}" type="parTrans" cxnId="{55C02622-07E7-6D48-88D9-30AB1CCBD3A8}">
      <dgm:prSet/>
      <dgm:spPr/>
      <dgm:t>
        <a:bodyPr/>
        <a:lstStyle/>
        <a:p>
          <a:endParaRPr lang="en-US" dirty="0"/>
        </a:p>
      </dgm:t>
    </dgm:pt>
    <dgm:pt modelId="{2CCE4B73-EE01-8141-9D15-82BA9D9C956A}" type="sibTrans" cxnId="{55C02622-07E7-6D48-88D9-30AB1CCBD3A8}">
      <dgm:prSet/>
      <dgm:spPr/>
      <dgm:t>
        <a:bodyPr/>
        <a:lstStyle/>
        <a:p>
          <a:endParaRPr lang="en-US"/>
        </a:p>
      </dgm:t>
    </dgm:pt>
    <dgm:pt modelId="{43B79138-DFE5-BA41-97F9-44D906AD367B}">
      <dgm:prSet/>
      <dgm:spPr/>
      <dgm:t>
        <a:bodyPr/>
        <a:lstStyle/>
        <a:p>
          <a:pPr rtl="0"/>
          <a:r>
            <a:rPr lang="en-US" dirty="0"/>
            <a:t>The distribution of session keys delays the start of any exchange and places a burden on network capacity</a:t>
          </a:r>
        </a:p>
      </dgm:t>
    </dgm:pt>
    <dgm:pt modelId="{1923F130-EC87-804D-8282-277DD62A36CD}" type="parTrans" cxnId="{14753899-C4D4-F344-8CD9-63F928775994}">
      <dgm:prSet/>
      <dgm:spPr/>
      <dgm:t>
        <a:bodyPr/>
        <a:lstStyle/>
        <a:p>
          <a:endParaRPr lang="en-US" dirty="0"/>
        </a:p>
      </dgm:t>
    </dgm:pt>
    <dgm:pt modelId="{917B8A12-3CD1-A04D-B7B4-02B1301A02AB}" type="sibTrans" cxnId="{14753899-C4D4-F344-8CD9-63F928775994}">
      <dgm:prSet/>
      <dgm:spPr/>
      <dgm:t>
        <a:bodyPr/>
        <a:lstStyle/>
        <a:p>
          <a:endParaRPr lang="en-US"/>
        </a:p>
      </dgm:t>
    </dgm:pt>
    <dgm:pt modelId="{4062ECF1-2776-BF4F-B793-1F521C0C950C}">
      <dgm:prSet/>
      <dgm:spPr/>
      <dgm:t>
        <a:bodyPr/>
        <a:lstStyle/>
        <a:p>
          <a:pPr rtl="0"/>
          <a:r>
            <a:rPr lang="en-US" dirty="0"/>
            <a:t>For connection-oriented protocols one choice is to use the same session key for the length of time that the connection is open, using a new session key for each new session</a:t>
          </a:r>
        </a:p>
      </dgm:t>
    </dgm:pt>
    <dgm:pt modelId="{C0226EBB-0878-644F-9977-3D57A0FD0180}" type="parTrans" cxnId="{82DD2965-099B-8349-A3F8-61D484C93F0E}">
      <dgm:prSet/>
      <dgm:spPr/>
      <dgm:t>
        <a:bodyPr/>
        <a:lstStyle/>
        <a:p>
          <a:endParaRPr lang="en-US"/>
        </a:p>
      </dgm:t>
    </dgm:pt>
    <dgm:pt modelId="{C0803EE9-D29F-E541-9D8F-3B86CA654FE8}" type="sibTrans" cxnId="{82DD2965-099B-8349-A3F8-61D484C93F0E}">
      <dgm:prSet/>
      <dgm:spPr/>
      <dgm:t>
        <a:bodyPr/>
        <a:lstStyle/>
        <a:p>
          <a:endParaRPr lang="en-US"/>
        </a:p>
      </dgm:t>
    </dgm:pt>
    <dgm:pt modelId="{098199C8-F77C-104A-B060-B9E21C4B3082}">
      <dgm:prSet/>
      <dgm:spPr/>
      <dgm:t>
        <a:bodyPr/>
        <a:lstStyle/>
        <a:p>
          <a:pPr rtl="0"/>
          <a:r>
            <a:rPr lang="en-US" dirty="0"/>
            <a:t>For a connectionless protocol there is no explicit connection initiation or termination, thus it is not obvious how often one needs to change the session key</a:t>
          </a:r>
        </a:p>
      </dgm:t>
    </dgm:pt>
    <dgm:pt modelId="{DA7EE72B-9024-414B-9C4B-2E5302D54A5D}" type="parTrans" cxnId="{D22C0A6F-0C3F-9D4D-9C71-3E0B22E1CFDE}">
      <dgm:prSet/>
      <dgm:spPr/>
      <dgm:t>
        <a:bodyPr/>
        <a:lstStyle/>
        <a:p>
          <a:endParaRPr lang="en-US"/>
        </a:p>
      </dgm:t>
    </dgm:pt>
    <dgm:pt modelId="{EB3F62C2-B700-BB48-8BDF-EC212743A846}" type="sibTrans" cxnId="{D22C0A6F-0C3F-9D4D-9C71-3E0B22E1CFDE}">
      <dgm:prSet/>
      <dgm:spPr/>
      <dgm:t>
        <a:bodyPr/>
        <a:lstStyle/>
        <a:p>
          <a:endParaRPr lang="en-US"/>
        </a:p>
      </dgm:t>
    </dgm:pt>
    <dgm:pt modelId="{2E18BC8E-ECAC-8242-BCB7-AC09F3766986}" type="pres">
      <dgm:prSet presAssocID="{D2F6C212-4BEB-8647-8A6E-BEF8B64FF457}" presName="mainComposite" presStyleCnt="0">
        <dgm:presLayoutVars>
          <dgm:chPref val="1"/>
          <dgm:dir/>
          <dgm:animOne val="branch"/>
          <dgm:animLvl val="lvl"/>
          <dgm:resizeHandles val="exact"/>
        </dgm:presLayoutVars>
      </dgm:prSet>
      <dgm:spPr/>
    </dgm:pt>
    <dgm:pt modelId="{F64A71C8-8380-5744-86BC-235220813260}" type="pres">
      <dgm:prSet presAssocID="{D2F6C212-4BEB-8647-8A6E-BEF8B64FF457}" presName="hierFlow" presStyleCnt="0"/>
      <dgm:spPr/>
    </dgm:pt>
    <dgm:pt modelId="{8D60337C-82E7-FA45-B75A-353AD5C5747E}" type="pres">
      <dgm:prSet presAssocID="{D2F6C212-4BEB-8647-8A6E-BEF8B64FF457}" presName="firstBuf" presStyleCnt="0"/>
      <dgm:spPr/>
    </dgm:pt>
    <dgm:pt modelId="{3A2D530E-50FC-6243-B6DA-B6BAC5051C1F}" type="pres">
      <dgm:prSet presAssocID="{D2F6C212-4BEB-8647-8A6E-BEF8B64FF457}" presName="hierChild1" presStyleCnt="0">
        <dgm:presLayoutVars>
          <dgm:chPref val="1"/>
          <dgm:animOne val="branch"/>
          <dgm:animLvl val="lvl"/>
        </dgm:presLayoutVars>
      </dgm:prSet>
      <dgm:spPr/>
    </dgm:pt>
    <dgm:pt modelId="{A7292307-1CD5-6342-B5B3-40CB2A859728}" type="pres">
      <dgm:prSet presAssocID="{5B6400E0-CA4E-BB49-AC73-3E4DC6A5F066}" presName="Name14" presStyleCnt="0"/>
      <dgm:spPr/>
    </dgm:pt>
    <dgm:pt modelId="{E42A840D-8093-7043-975E-A1210CD24AB9}" type="pres">
      <dgm:prSet presAssocID="{5B6400E0-CA4E-BB49-AC73-3E4DC6A5F066}" presName="level1Shape" presStyleLbl="node0" presStyleIdx="0" presStyleCnt="1">
        <dgm:presLayoutVars>
          <dgm:chPref val="3"/>
        </dgm:presLayoutVars>
      </dgm:prSet>
      <dgm:spPr/>
    </dgm:pt>
    <dgm:pt modelId="{9E3CDAA9-4595-5B44-AC03-1047FD8CAA9E}" type="pres">
      <dgm:prSet presAssocID="{5B6400E0-CA4E-BB49-AC73-3E4DC6A5F066}" presName="hierChild2" presStyleCnt="0"/>
      <dgm:spPr/>
    </dgm:pt>
    <dgm:pt modelId="{691EDF75-8B08-A44D-989B-07679ED7B89A}" type="pres">
      <dgm:prSet presAssocID="{18688576-852E-B44D-8B25-47DD1191BE67}" presName="Name19" presStyleLbl="parChTrans1D2" presStyleIdx="0" presStyleCnt="2"/>
      <dgm:spPr/>
    </dgm:pt>
    <dgm:pt modelId="{A218A9F9-2B12-1D46-820F-CC59B561B5F5}" type="pres">
      <dgm:prSet presAssocID="{441F165C-0623-044A-8465-9883EE276673}" presName="Name21" presStyleCnt="0"/>
      <dgm:spPr/>
    </dgm:pt>
    <dgm:pt modelId="{D6027232-1E10-314A-808C-2F28F4419D11}" type="pres">
      <dgm:prSet presAssocID="{441F165C-0623-044A-8465-9883EE276673}" presName="level2Shape" presStyleLbl="node2" presStyleIdx="0" presStyleCnt="2"/>
      <dgm:spPr/>
    </dgm:pt>
    <dgm:pt modelId="{A723F0B0-5322-424F-BF58-6E047BA2A61C}" type="pres">
      <dgm:prSet presAssocID="{441F165C-0623-044A-8465-9883EE276673}" presName="hierChild3" presStyleCnt="0"/>
      <dgm:spPr/>
    </dgm:pt>
    <dgm:pt modelId="{50EBB433-A0C9-2E40-86A3-1D2A8E1DEABC}" type="pres">
      <dgm:prSet presAssocID="{1923F130-EC87-804D-8282-277DD62A36CD}" presName="Name19" presStyleLbl="parChTrans1D2" presStyleIdx="1" presStyleCnt="2"/>
      <dgm:spPr/>
    </dgm:pt>
    <dgm:pt modelId="{7DE1BD01-893F-BD43-8D98-DDE6C4F66B16}" type="pres">
      <dgm:prSet presAssocID="{43B79138-DFE5-BA41-97F9-44D906AD367B}" presName="Name21" presStyleCnt="0"/>
      <dgm:spPr/>
    </dgm:pt>
    <dgm:pt modelId="{15FF837B-FC93-3145-B224-A6C4B1408C14}" type="pres">
      <dgm:prSet presAssocID="{43B79138-DFE5-BA41-97F9-44D906AD367B}" presName="level2Shape" presStyleLbl="node2" presStyleIdx="1" presStyleCnt="2"/>
      <dgm:spPr/>
    </dgm:pt>
    <dgm:pt modelId="{2092099E-7487-EE4A-BD72-2C1815F04C2B}" type="pres">
      <dgm:prSet presAssocID="{43B79138-DFE5-BA41-97F9-44D906AD367B}" presName="hierChild3" presStyleCnt="0"/>
      <dgm:spPr/>
    </dgm:pt>
    <dgm:pt modelId="{CD0CE63F-B5BE-F642-8807-B3D1DF665AF5}" type="pres">
      <dgm:prSet presAssocID="{D2F6C212-4BEB-8647-8A6E-BEF8B64FF457}" presName="bgShapesFlow" presStyleCnt="0"/>
      <dgm:spPr/>
    </dgm:pt>
    <dgm:pt modelId="{78E85433-AE26-E242-9ED7-B24D9AA8F2E9}" type="pres">
      <dgm:prSet presAssocID="{4062ECF1-2776-BF4F-B793-1F521C0C950C}" presName="rectComp" presStyleCnt="0"/>
      <dgm:spPr/>
    </dgm:pt>
    <dgm:pt modelId="{1D6FFA14-3C7E-5C49-819D-8F25DC5DEA03}" type="pres">
      <dgm:prSet presAssocID="{4062ECF1-2776-BF4F-B793-1F521C0C950C}" presName="bgRect" presStyleLbl="bgShp" presStyleIdx="0" presStyleCnt="2"/>
      <dgm:spPr/>
    </dgm:pt>
    <dgm:pt modelId="{09BADF88-D568-3E4B-8E29-E7266D1ED6A4}" type="pres">
      <dgm:prSet presAssocID="{4062ECF1-2776-BF4F-B793-1F521C0C950C}" presName="bgRectTx" presStyleLbl="bgShp" presStyleIdx="0" presStyleCnt="2">
        <dgm:presLayoutVars>
          <dgm:bulletEnabled val="1"/>
        </dgm:presLayoutVars>
      </dgm:prSet>
      <dgm:spPr/>
    </dgm:pt>
    <dgm:pt modelId="{36F9F730-3917-2841-8717-4EB010501D2A}" type="pres">
      <dgm:prSet presAssocID="{4062ECF1-2776-BF4F-B793-1F521C0C950C}" presName="spComp" presStyleCnt="0"/>
      <dgm:spPr/>
    </dgm:pt>
    <dgm:pt modelId="{D830840F-29D9-8C45-84D0-278822CE3634}" type="pres">
      <dgm:prSet presAssocID="{4062ECF1-2776-BF4F-B793-1F521C0C950C}" presName="vSp" presStyleCnt="0"/>
      <dgm:spPr/>
    </dgm:pt>
    <dgm:pt modelId="{BB358C60-1A73-224C-ADB5-EDF02F79794D}" type="pres">
      <dgm:prSet presAssocID="{098199C8-F77C-104A-B060-B9E21C4B3082}" presName="rectComp" presStyleCnt="0"/>
      <dgm:spPr/>
    </dgm:pt>
    <dgm:pt modelId="{1E9CD291-4ABD-E849-B5EA-3E45B57ABFE6}" type="pres">
      <dgm:prSet presAssocID="{098199C8-F77C-104A-B060-B9E21C4B3082}" presName="bgRect" presStyleLbl="bgShp" presStyleIdx="1" presStyleCnt="2"/>
      <dgm:spPr/>
    </dgm:pt>
    <dgm:pt modelId="{6C972D1A-5030-F745-9E37-C1A80240DC7E}" type="pres">
      <dgm:prSet presAssocID="{098199C8-F77C-104A-B060-B9E21C4B3082}" presName="bgRectTx" presStyleLbl="bgShp" presStyleIdx="1" presStyleCnt="2">
        <dgm:presLayoutVars>
          <dgm:bulletEnabled val="1"/>
        </dgm:presLayoutVars>
      </dgm:prSet>
      <dgm:spPr/>
    </dgm:pt>
  </dgm:ptLst>
  <dgm:cxnLst>
    <dgm:cxn modelId="{15889808-3C8C-D443-8CEE-F0A24C0237DA}" type="presOf" srcId="{098199C8-F77C-104A-B060-B9E21C4B3082}" destId="{1E9CD291-4ABD-E849-B5EA-3E45B57ABFE6}" srcOrd="0" destOrd="0" presId="urn:microsoft.com/office/officeart/2005/8/layout/hierarchy6"/>
    <dgm:cxn modelId="{F8A47F11-C15F-844F-ADE6-5C50F4A9113C}" type="presOf" srcId="{1923F130-EC87-804D-8282-277DD62A36CD}" destId="{50EBB433-A0C9-2E40-86A3-1D2A8E1DEABC}" srcOrd="0" destOrd="0" presId="urn:microsoft.com/office/officeart/2005/8/layout/hierarchy6"/>
    <dgm:cxn modelId="{55C02622-07E7-6D48-88D9-30AB1CCBD3A8}" srcId="{5B6400E0-CA4E-BB49-AC73-3E4DC6A5F066}" destId="{441F165C-0623-044A-8465-9883EE276673}" srcOrd="0" destOrd="0" parTransId="{18688576-852E-B44D-8B25-47DD1191BE67}" sibTransId="{2CCE4B73-EE01-8141-9D15-82BA9D9C956A}"/>
    <dgm:cxn modelId="{6799655B-BE51-9B44-955A-18D9BCDB8DA5}" type="presOf" srcId="{098199C8-F77C-104A-B060-B9E21C4B3082}" destId="{6C972D1A-5030-F745-9E37-C1A80240DC7E}" srcOrd="1" destOrd="0" presId="urn:microsoft.com/office/officeart/2005/8/layout/hierarchy6"/>
    <dgm:cxn modelId="{91D93F60-17CE-C043-8856-49CD784AD67A}" type="presOf" srcId="{441F165C-0623-044A-8465-9883EE276673}" destId="{D6027232-1E10-314A-808C-2F28F4419D11}" srcOrd="0" destOrd="0" presId="urn:microsoft.com/office/officeart/2005/8/layout/hierarchy6"/>
    <dgm:cxn modelId="{82DD2965-099B-8349-A3F8-61D484C93F0E}" srcId="{D2F6C212-4BEB-8647-8A6E-BEF8B64FF457}" destId="{4062ECF1-2776-BF4F-B793-1F521C0C950C}" srcOrd="1" destOrd="0" parTransId="{C0226EBB-0878-644F-9977-3D57A0FD0180}" sibTransId="{C0803EE9-D29F-E541-9D8F-3B86CA654FE8}"/>
    <dgm:cxn modelId="{F2300949-45FA-6540-811D-46FC0FF0C2E6}" srcId="{D2F6C212-4BEB-8647-8A6E-BEF8B64FF457}" destId="{5B6400E0-CA4E-BB49-AC73-3E4DC6A5F066}" srcOrd="0" destOrd="0" parTransId="{6690F2DC-76C8-9A49-92FD-60717118E2F4}" sibTransId="{E8F84A16-4F51-B840-B702-39A8FEECFF3B}"/>
    <dgm:cxn modelId="{D22C0A6F-0C3F-9D4D-9C71-3E0B22E1CFDE}" srcId="{D2F6C212-4BEB-8647-8A6E-BEF8B64FF457}" destId="{098199C8-F77C-104A-B060-B9E21C4B3082}" srcOrd="2" destOrd="0" parTransId="{DA7EE72B-9024-414B-9C4B-2E5302D54A5D}" sibTransId="{EB3F62C2-B700-BB48-8BDF-EC212743A846}"/>
    <dgm:cxn modelId="{2761307A-491A-5347-9420-75CD680768C4}" type="presOf" srcId="{4062ECF1-2776-BF4F-B793-1F521C0C950C}" destId="{1D6FFA14-3C7E-5C49-819D-8F25DC5DEA03}" srcOrd="0" destOrd="0" presId="urn:microsoft.com/office/officeart/2005/8/layout/hierarchy6"/>
    <dgm:cxn modelId="{18B38D7A-7BC7-E74D-87E7-E9A1DC1F3C11}" type="presOf" srcId="{43B79138-DFE5-BA41-97F9-44D906AD367B}" destId="{15FF837B-FC93-3145-B224-A6C4B1408C14}" srcOrd="0" destOrd="0" presId="urn:microsoft.com/office/officeart/2005/8/layout/hierarchy6"/>
    <dgm:cxn modelId="{83690E8B-6661-BF42-AA1B-7473B34ACA4B}" type="presOf" srcId="{18688576-852E-B44D-8B25-47DD1191BE67}" destId="{691EDF75-8B08-A44D-989B-07679ED7B89A}" srcOrd="0" destOrd="0" presId="urn:microsoft.com/office/officeart/2005/8/layout/hierarchy6"/>
    <dgm:cxn modelId="{14753899-C4D4-F344-8CD9-63F928775994}" srcId="{5B6400E0-CA4E-BB49-AC73-3E4DC6A5F066}" destId="{43B79138-DFE5-BA41-97F9-44D906AD367B}" srcOrd="1" destOrd="0" parTransId="{1923F130-EC87-804D-8282-277DD62A36CD}" sibTransId="{917B8A12-3CD1-A04D-B7B4-02B1301A02AB}"/>
    <dgm:cxn modelId="{B9DFB2B1-EBE1-EC46-A0D7-DC80108E442B}" type="presOf" srcId="{D2F6C212-4BEB-8647-8A6E-BEF8B64FF457}" destId="{2E18BC8E-ECAC-8242-BCB7-AC09F3766986}" srcOrd="0" destOrd="0" presId="urn:microsoft.com/office/officeart/2005/8/layout/hierarchy6"/>
    <dgm:cxn modelId="{6CC70DC5-C633-B347-B74D-22590497913F}" type="presOf" srcId="{4062ECF1-2776-BF4F-B793-1F521C0C950C}" destId="{09BADF88-D568-3E4B-8E29-E7266D1ED6A4}" srcOrd="1" destOrd="0" presId="urn:microsoft.com/office/officeart/2005/8/layout/hierarchy6"/>
    <dgm:cxn modelId="{78713CF3-0CB0-9A4B-AF6E-C239D5FE8978}" type="presOf" srcId="{5B6400E0-CA4E-BB49-AC73-3E4DC6A5F066}" destId="{E42A840D-8093-7043-975E-A1210CD24AB9}" srcOrd="0" destOrd="0" presId="urn:microsoft.com/office/officeart/2005/8/layout/hierarchy6"/>
    <dgm:cxn modelId="{6F080FF3-DC50-E242-8B4B-F77D8D1A91EC}" type="presParOf" srcId="{2E18BC8E-ECAC-8242-BCB7-AC09F3766986}" destId="{F64A71C8-8380-5744-86BC-235220813260}" srcOrd="0" destOrd="0" presId="urn:microsoft.com/office/officeart/2005/8/layout/hierarchy6"/>
    <dgm:cxn modelId="{CBA18B72-33B7-4541-BBF1-6166FEE25FF4}" type="presParOf" srcId="{F64A71C8-8380-5744-86BC-235220813260}" destId="{8D60337C-82E7-FA45-B75A-353AD5C5747E}" srcOrd="0" destOrd="0" presId="urn:microsoft.com/office/officeart/2005/8/layout/hierarchy6"/>
    <dgm:cxn modelId="{D72066AE-A740-644B-AF78-2D62FD3E6DF6}" type="presParOf" srcId="{F64A71C8-8380-5744-86BC-235220813260}" destId="{3A2D530E-50FC-6243-B6DA-B6BAC5051C1F}" srcOrd="1" destOrd="0" presId="urn:microsoft.com/office/officeart/2005/8/layout/hierarchy6"/>
    <dgm:cxn modelId="{A63529A2-4553-CD4D-96E4-EE135AA2A05B}" type="presParOf" srcId="{3A2D530E-50FC-6243-B6DA-B6BAC5051C1F}" destId="{A7292307-1CD5-6342-B5B3-40CB2A859728}" srcOrd="0" destOrd="0" presId="urn:microsoft.com/office/officeart/2005/8/layout/hierarchy6"/>
    <dgm:cxn modelId="{63ED677E-7CA8-EC4C-9E60-190371CB51BD}" type="presParOf" srcId="{A7292307-1CD5-6342-B5B3-40CB2A859728}" destId="{E42A840D-8093-7043-975E-A1210CD24AB9}" srcOrd="0" destOrd="0" presId="urn:microsoft.com/office/officeart/2005/8/layout/hierarchy6"/>
    <dgm:cxn modelId="{8CA999C1-2D65-ED4D-B687-71AAF1727370}" type="presParOf" srcId="{A7292307-1CD5-6342-B5B3-40CB2A859728}" destId="{9E3CDAA9-4595-5B44-AC03-1047FD8CAA9E}" srcOrd="1" destOrd="0" presId="urn:microsoft.com/office/officeart/2005/8/layout/hierarchy6"/>
    <dgm:cxn modelId="{DD8C521A-CF82-B949-B196-41AA2D1BF358}" type="presParOf" srcId="{9E3CDAA9-4595-5B44-AC03-1047FD8CAA9E}" destId="{691EDF75-8B08-A44D-989B-07679ED7B89A}" srcOrd="0" destOrd="0" presId="urn:microsoft.com/office/officeart/2005/8/layout/hierarchy6"/>
    <dgm:cxn modelId="{C62B8A04-EC87-454D-AA79-1DE4F9A7BEB8}" type="presParOf" srcId="{9E3CDAA9-4595-5B44-AC03-1047FD8CAA9E}" destId="{A218A9F9-2B12-1D46-820F-CC59B561B5F5}" srcOrd="1" destOrd="0" presId="urn:microsoft.com/office/officeart/2005/8/layout/hierarchy6"/>
    <dgm:cxn modelId="{EED99E43-0A67-E744-9B01-1D079C91D290}" type="presParOf" srcId="{A218A9F9-2B12-1D46-820F-CC59B561B5F5}" destId="{D6027232-1E10-314A-808C-2F28F4419D11}" srcOrd="0" destOrd="0" presId="urn:microsoft.com/office/officeart/2005/8/layout/hierarchy6"/>
    <dgm:cxn modelId="{11449F9D-AF0B-5B44-91FA-FB5B1C8ADDFE}" type="presParOf" srcId="{A218A9F9-2B12-1D46-820F-CC59B561B5F5}" destId="{A723F0B0-5322-424F-BF58-6E047BA2A61C}" srcOrd="1" destOrd="0" presId="urn:microsoft.com/office/officeart/2005/8/layout/hierarchy6"/>
    <dgm:cxn modelId="{6F5EFB27-61F9-2347-B5C8-AB4013E4E081}" type="presParOf" srcId="{9E3CDAA9-4595-5B44-AC03-1047FD8CAA9E}" destId="{50EBB433-A0C9-2E40-86A3-1D2A8E1DEABC}" srcOrd="2" destOrd="0" presId="urn:microsoft.com/office/officeart/2005/8/layout/hierarchy6"/>
    <dgm:cxn modelId="{7F516A13-5511-164C-A58C-A52EE0DBC66A}" type="presParOf" srcId="{9E3CDAA9-4595-5B44-AC03-1047FD8CAA9E}" destId="{7DE1BD01-893F-BD43-8D98-DDE6C4F66B16}" srcOrd="3" destOrd="0" presId="urn:microsoft.com/office/officeart/2005/8/layout/hierarchy6"/>
    <dgm:cxn modelId="{186CC148-41C5-B049-A3A9-6F0680B0C73F}" type="presParOf" srcId="{7DE1BD01-893F-BD43-8D98-DDE6C4F66B16}" destId="{15FF837B-FC93-3145-B224-A6C4B1408C14}" srcOrd="0" destOrd="0" presId="urn:microsoft.com/office/officeart/2005/8/layout/hierarchy6"/>
    <dgm:cxn modelId="{A0D7666A-3376-CA48-89E7-94A898C9C3D2}" type="presParOf" srcId="{7DE1BD01-893F-BD43-8D98-DDE6C4F66B16}" destId="{2092099E-7487-EE4A-BD72-2C1815F04C2B}" srcOrd="1" destOrd="0" presId="urn:microsoft.com/office/officeart/2005/8/layout/hierarchy6"/>
    <dgm:cxn modelId="{D1BCEC93-DBE2-704B-BEA3-77CAAF28AE7F}" type="presParOf" srcId="{2E18BC8E-ECAC-8242-BCB7-AC09F3766986}" destId="{CD0CE63F-B5BE-F642-8807-B3D1DF665AF5}" srcOrd="1" destOrd="0" presId="urn:microsoft.com/office/officeart/2005/8/layout/hierarchy6"/>
    <dgm:cxn modelId="{51E46400-53F3-8E46-95A5-5EA36337A367}" type="presParOf" srcId="{CD0CE63F-B5BE-F642-8807-B3D1DF665AF5}" destId="{78E85433-AE26-E242-9ED7-B24D9AA8F2E9}" srcOrd="0" destOrd="0" presId="urn:microsoft.com/office/officeart/2005/8/layout/hierarchy6"/>
    <dgm:cxn modelId="{DBDE8D73-6B27-D345-983C-6471F92EFF22}" type="presParOf" srcId="{78E85433-AE26-E242-9ED7-B24D9AA8F2E9}" destId="{1D6FFA14-3C7E-5C49-819D-8F25DC5DEA03}" srcOrd="0" destOrd="0" presId="urn:microsoft.com/office/officeart/2005/8/layout/hierarchy6"/>
    <dgm:cxn modelId="{B0EAE9DB-E40B-D74E-B556-DC84765380B8}" type="presParOf" srcId="{78E85433-AE26-E242-9ED7-B24D9AA8F2E9}" destId="{09BADF88-D568-3E4B-8E29-E7266D1ED6A4}" srcOrd="1" destOrd="0" presId="urn:microsoft.com/office/officeart/2005/8/layout/hierarchy6"/>
    <dgm:cxn modelId="{E82E0A31-AF6F-094E-ACC0-B028AEE85F7A}" type="presParOf" srcId="{CD0CE63F-B5BE-F642-8807-B3D1DF665AF5}" destId="{36F9F730-3917-2841-8717-4EB010501D2A}" srcOrd="1" destOrd="0" presId="urn:microsoft.com/office/officeart/2005/8/layout/hierarchy6"/>
    <dgm:cxn modelId="{B84C2850-683E-8E49-8CDE-13EEAAA53F46}" type="presParOf" srcId="{36F9F730-3917-2841-8717-4EB010501D2A}" destId="{D830840F-29D9-8C45-84D0-278822CE3634}" srcOrd="0" destOrd="0" presId="urn:microsoft.com/office/officeart/2005/8/layout/hierarchy6"/>
    <dgm:cxn modelId="{9BA7B473-5F71-6049-A2F7-C31F21A7969A}" type="presParOf" srcId="{CD0CE63F-B5BE-F642-8807-B3D1DF665AF5}" destId="{BB358C60-1A73-224C-ADB5-EDF02F79794D}" srcOrd="2" destOrd="0" presId="urn:microsoft.com/office/officeart/2005/8/layout/hierarchy6"/>
    <dgm:cxn modelId="{6CC0C710-7BBA-164E-8C29-3058F02BCDA5}" type="presParOf" srcId="{BB358C60-1A73-224C-ADB5-EDF02F79794D}" destId="{1E9CD291-4ABD-E849-B5EA-3E45B57ABFE6}" srcOrd="0" destOrd="0" presId="urn:microsoft.com/office/officeart/2005/8/layout/hierarchy6"/>
    <dgm:cxn modelId="{635B1F19-189C-3545-A0C1-C4A144122681}" type="presParOf" srcId="{BB358C60-1A73-224C-ADB5-EDF02F79794D}" destId="{6C972D1A-5030-F745-9E37-C1A80240DC7E}"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CDD67F-EDA2-9146-BBF1-051515CB2D3D}" type="doc">
      <dgm:prSet loTypeId="urn:microsoft.com/office/officeart/2005/8/layout/arrow3" loCatId="relationship" qsTypeId="urn:microsoft.com/office/officeart/2005/8/quickstyle/simple4" qsCatId="simple" csTypeId="urn:microsoft.com/office/officeart/2005/8/colors/accent1_2" csCatId="accent1" phldr="1"/>
      <dgm:spPr/>
      <dgm:t>
        <a:bodyPr/>
        <a:lstStyle/>
        <a:p>
          <a:endParaRPr lang="en-US"/>
        </a:p>
      </dgm:t>
    </dgm:pt>
    <dgm:pt modelId="{8338848C-D220-0443-8C92-1FEE434C10ED}">
      <dgm:prSet phldrT="[Text]"/>
      <dgm:spPr/>
      <dgm:t>
        <a:bodyPr/>
        <a:lstStyle/>
        <a:p>
          <a:r>
            <a:rPr lang="en-US" dirty="0"/>
            <a:t>Drawbacks:</a:t>
          </a:r>
        </a:p>
      </dgm:t>
    </dgm:pt>
    <dgm:pt modelId="{33E3381F-AB43-CD48-B6FC-0D19191E457B}" type="parTrans" cxnId="{4E367624-3762-6D43-ADFE-2D4090CB8AF6}">
      <dgm:prSet/>
      <dgm:spPr/>
      <dgm:t>
        <a:bodyPr/>
        <a:lstStyle/>
        <a:p>
          <a:endParaRPr lang="en-US"/>
        </a:p>
      </dgm:t>
    </dgm:pt>
    <dgm:pt modelId="{AE09932F-D3B7-014F-9D50-107636B1BE19}" type="sibTrans" cxnId="{4E367624-3762-6D43-ADFE-2D4090CB8AF6}">
      <dgm:prSet/>
      <dgm:spPr/>
      <dgm:t>
        <a:bodyPr/>
        <a:lstStyle/>
        <a:p>
          <a:endParaRPr lang="en-US"/>
        </a:p>
      </dgm:t>
    </dgm:pt>
    <dgm:pt modelId="{DAAE6255-2605-9C4B-93E4-578819D7FBA5}">
      <dgm:prSet/>
      <dgm:spPr/>
      <dgm:t>
        <a:bodyPr/>
        <a:lstStyle/>
        <a:p>
          <a:r>
            <a:rPr lang="en-US" dirty="0"/>
            <a:t>The tag length is limited to 8 bits, limiting its flexibility and functionality</a:t>
          </a:r>
        </a:p>
      </dgm:t>
    </dgm:pt>
    <dgm:pt modelId="{AB9BCBD3-B84C-1642-A7EE-B0C3BC510D09}" type="parTrans" cxnId="{2C26368B-E168-394E-9E49-0D5898EC2DB9}">
      <dgm:prSet/>
      <dgm:spPr/>
      <dgm:t>
        <a:bodyPr/>
        <a:lstStyle/>
        <a:p>
          <a:endParaRPr lang="en-US"/>
        </a:p>
      </dgm:t>
    </dgm:pt>
    <dgm:pt modelId="{0BB6720B-4218-B547-BC5C-D78EBE3233E7}" type="sibTrans" cxnId="{2C26368B-E168-394E-9E49-0D5898EC2DB9}">
      <dgm:prSet/>
      <dgm:spPr/>
      <dgm:t>
        <a:bodyPr/>
        <a:lstStyle/>
        <a:p>
          <a:endParaRPr lang="en-US"/>
        </a:p>
      </dgm:t>
    </dgm:pt>
    <dgm:pt modelId="{C3BDA96F-1525-504E-BBA3-A88BFE0493A8}">
      <dgm:prSet/>
      <dgm:spPr/>
      <dgm:t>
        <a:bodyPr/>
        <a:lstStyle/>
        <a:p>
          <a:r>
            <a:rPr lang="en-US" dirty="0"/>
            <a:t>Because the tag is not transmitted in clear form, it can be used only at the point of decryption, limiting the ways in which key use can be controlled</a:t>
          </a:r>
        </a:p>
      </dgm:t>
    </dgm:pt>
    <dgm:pt modelId="{1F95B501-63CF-A64A-9454-B4405A7F8FE7}" type="parTrans" cxnId="{5FBD707B-C55D-C041-8F13-916DF84D190F}">
      <dgm:prSet/>
      <dgm:spPr/>
      <dgm:t>
        <a:bodyPr/>
        <a:lstStyle/>
        <a:p>
          <a:endParaRPr lang="en-US"/>
        </a:p>
      </dgm:t>
    </dgm:pt>
    <dgm:pt modelId="{7969FB83-D2CE-9140-8C15-73ECC1F2545E}" type="sibTrans" cxnId="{5FBD707B-C55D-C041-8F13-916DF84D190F}">
      <dgm:prSet/>
      <dgm:spPr/>
      <dgm:t>
        <a:bodyPr/>
        <a:lstStyle/>
        <a:p>
          <a:endParaRPr lang="en-US"/>
        </a:p>
      </dgm:t>
    </dgm:pt>
    <dgm:pt modelId="{5F7B3A56-E2C3-2A42-ADBF-2462A8057C63}" type="pres">
      <dgm:prSet presAssocID="{94CDD67F-EDA2-9146-BBF1-051515CB2D3D}" presName="compositeShape" presStyleCnt="0">
        <dgm:presLayoutVars>
          <dgm:chMax val="2"/>
          <dgm:dir/>
          <dgm:resizeHandles val="exact"/>
        </dgm:presLayoutVars>
      </dgm:prSet>
      <dgm:spPr/>
    </dgm:pt>
    <dgm:pt modelId="{FC025FFE-6756-FA40-9EA6-2226FA9DEC18}" type="pres">
      <dgm:prSet presAssocID="{8338848C-D220-0443-8C92-1FEE434C10ED}" presName="downArrow" presStyleLbl="node1" presStyleIdx="0" presStyleCnt="1" custScaleX="90000" custScaleY="113404"/>
      <dgm:spPr>
        <a:ln>
          <a:solidFill>
            <a:schemeClr val="tx1"/>
          </a:solidFill>
        </a:ln>
      </dgm:spPr>
    </dgm:pt>
    <dgm:pt modelId="{DAF566F2-840D-C843-A056-9EDE93E4B3E3}" type="pres">
      <dgm:prSet presAssocID="{8338848C-D220-0443-8C92-1FEE434C10ED}" presName="downArrowText" presStyleLbl="revTx" presStyleIdx="0" presStyleCnt="1">
        <dgm:presLayoutVars>
          <dgm:bulletEnabled val="1"/>
        </dgm:presLayoutVars>
      </dgm:prSet>
      <dgm:spPr/>
    </dgm:pt>
  </dgm:ptLst>
  <dgm:cxnLst>
    <dgm:cxn modelId="{EBE1040E-C426-1446-A35D-242CC14C51A5}" type="presOf" srcId="{DAAE6255-2605-9C4B-93E4-578819D7FBA5}" destId="{DAF566F2-840D-C843-A056-9EDE93E4B3E3}" srcOrd="0" destOrd="1" presId="urn:microsoft.com/office/officeart/2005/8/layout/arrow3"/>
    <dgm:cxn modelId="{E8BD4916-C31E-0A4A-BE2B-BB4D1E102EB0}" type="presOf" srcId="{8338848C-D220-0443-8C92-1FEE434C10ED}" destId="{DAF566F2-840D-C843-A056-9EDE93E4B3E3}" srcOrd="0" destOrd="0" presId="urn:microsoft.com/office/officeart/2005/8/layout/arrow3"/>
    <dgm:cxn modelId="{4E367624-3762-6D43-ADFE-2D4090CB8AF6}" srcId="{94CDD67F-EDA2-9146-BBF1-051515CB2D3D}" destId="{8338848C-D220-0443-8C92-1FEE434C10ED}" srcOrd="0" destOrd="0" parTransId="{33E3381F-AB43-CD48-B6FC-0D19191E457B}" sibTransId="{AE09932F-D3B7-014F-9D50-107636B1BE19}"/>
    <dgm:cxn modelId="{5FBD707B-C55D-C041-8F13-916DF84D190F}" srcId="{8338848C-D220-0443-8C92-1FEE434C10ED}" destId="{C3BDA96F-1525-504E-BBA3-A88BFE0493A8}" srcOrd="1" destOrd="0" parTransId="{1F95B501-63CF-A64A-9454-B4405A7F8FE7}" sibTransId="{7969FB83-D2CE-9140-8C15-73ECC1F2545E}"/>
    <dgm:cxn modelId="{2C26368B-E168-394E-9E49-0D5898EC2DB9}" srcId="{8338848C-D220-0443-8C92-1FEE434C10ED}" destId="{DAAE6255-2605-9C4B-93E4-578819D7FBA5}" srcOrd="0" destOrd="0" parTransId="{AB9BCBD3-B84C-1642-A7EE-B0C3BC510D09}" sibTransId="{0BB6720B-4218-B547-BC5C-D78EBE3233E7}"/>
    <dgm:cxn modelId="{B8C223A6-2FF0-8F40-98D3-2FA277543964}" type="presOf" srcId="{94CDD67F-EDA2-9146-BBF1-051515CB2D3D}" destId="{5F7B3A56-E2C3-2A42-ADBF-2462A8057C63}" srcOrd="0" destOrd="0" presId="urn:microsoft.com/office/officeart/2005/8/layout/arrow3"/>
    <dgm:cxn modelId="{28D61BF7-3DCC-6643-992E-C62EEB000798}" type="presOf" srcId="{C3BDA96F-1525-504E-BBA3-A88BFE0493A8}" destId="{DAF566F2-840D-C843-A056-9EDE93E4B3E3}" srcOrd="0" destOrd="2" presId="urn:microsoft.com/office/officeart/2005/8/layout/arrow3"/>
    <dgm:cxn modelId="{6C38EA99-23E1-474D-8357-CF1FCB057CC7}" type="presParOf" srcId="{5F7B3A56-E2C3-2A42-ADBF-2462A8057C63}" destId="{FC025FFE-6756-FA40-9EA6-2226FA9DEC18}" srcOrd="0" destOrd="0" presId="urn:microsoft.com/office/officeart/2005/8/layout/arrow3"/>
    <dgm:cxn modelId="{7D113391-EA92-824C-AF4D-EDE446ED4D5E}" type="presParOf" srcId="{5F7B3A56-E2C3-2A42-ADBF-2462A8057C63}" destId="{DAF566F2-840D-C843-A056-9EDE93E4B3E3}" srcOrd="1"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058441-85E2-4B47-BDCA-96BAFB209DF6}"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D70390-D277-7440-A4D2-A33BE8781267}">
      <dgm:prSet phldrT="[Text]"/>
      <dgm:spPr>
        <a:ln>
          <a:solidFill>
            <a:schemeClr val="tx1"/>
          </a:solidFill>
        </a:ln>
      </dgm:spPr>
      <dgm:t>
        <a:bodyPr/>
        <a:lstStyle/>
        <a:p>
          <a:r>
            <a:rPr lang="en-AU" dirty="0"/>
            <a:t>Rationale:</a:t>
          </a:r>
          <a:endParaRPr lang="en-US" dirty="0"/>
        </a:p>
      </dgm:t>
    </dgm:pt>
    <dgm:pt modelId="{44D0A642-ED00-D04E-AB2A-30D18C47919E}" type="parTrans" cxnId="{F02CBE62-5208-EC40-9B5F-5058F974755B}">
      <dgm:prSet/>
      <dgm:spPr/>
      <dgm:t>
        <a:bodyPr/>
        <a:lstStyle/>
        <a:p>
          <a:endParaRPr lang="en-US"/>
        </a:p>
      </dgm:t>
    </dgm:pt>
    <dgm:pt modelId="{7A612ABE-0A78-FD49-BFB7-99629C6E128C}" type="sibTrans" cxnId="{F02CBE62-5208-EC40-9B5F-5058F974755B}">
      <dgm:prSet/>
      <dgm:spPr/>
      <dgm:t>
        <a:bodyPr/>
        <a:lstStyle/>
        <a:p>
          <a:endParaRPr lang="en-US"/>
        </a:p>
      </dgm:t>
    </dgm:pt>
    <dgm:pt modelId="{B463374E-D0B1-5342-819A-90093CDF4D63}">
      <dgm:prSet/>
      <dgm:spPr>
        <a:solidFill>
          <a:schemeClr val="bg1"/>
        </a:solidFill>
        <a:ln>
          <a:solidFill>
            <a:schemeClr val="accent1"/>
          </a:solidFill>
        </a:ln>
      </dgm:spPr>
      <dgm:t>
        <a:bodyPr/>
        <a:lstStyle/>
        <a:p>
          <a:r>
            <a:rPr lang="en-AU" dirty="0"/>
            <a:t>Performance</a:t>
          </a:r>
        </a:p>
      </dgm:t>
    </dgm:pt>
    <dgm:pt modelId="{F077728F-E5F7-FE4C-80CE-90D7D1D989CC}" type="parTrans" cxnId="{8EF729EC-FAA7-5042-8602-B2EE1682A948}">
      <dgm:prSet/>
      <dgm:spPr/>
      <dgm:t>
        <a:bodyPr/>
        <a:lstStyle/>
        <a:p>
          <a:endParaRPr lang="en-US"/>
        </a:p>
      </dgm:t>
    </dgm:pt>
    <dgm:pt modelId="{D84F39E8-53CE-8443-B60C-D7062B3A4950}" type="sibTrans" cxnId="{8EF729EC-FAA7-5042-8602-B2EE1682A948}">
      <dgm:prSet/>
      <dgm:spPr/>
      <dgm:t>
        <a:bodyPr/>
        <a:lstStyle/>
        <a:p>
          <a:endParaRPr lang="en-US"/>
        </a:p>
      </dgm:t>
    </dgm:pt>
    <dgm:pt modelId="{CC1BA837-9E00-0C44-B3A7-815F8C712F01}">
      <dgm:prSet/>
      <dgm:spPr>
        <a:solidFill>
          <a:schemeClr val="bg1"/>
        </a:solidFill>
        <a:ln>
          <a:solidFill>
            <a:schemeClr val="accent1"/>
          </a:solidFill>
        </a:ln>
      </dgm:spPr>
      <dgm:t>
        <a:bodyPr/>
        <a:lstStyle/>
        <a:p>
          <a:r>
            <a:rPr lang="en-AU" dirty="0"/>
            <a:t>Backward compatibility</a:t>
          </a:r>
        </a:p>
      </dgm:t>
    </dgm:pt>
    <dgm:pt modelId="{E510C97C-EC12-054F-98D4-3F3C1E74E798}" type="parTrans" cxnId="{53D88096-E284-DC43-876A-A3AF314A830E}">
      <dgm:prSet/>
      <dgm:spPr/>
      <dgm:t>
        <a:bodyPr/>
        <a:lstStyle/>
        <a:p>
          <a:endParaRPr lang="en-US"/>
        </a:p>
      </dgm:t>
    </dgm:pt>
    <dgm:pt modelId="{C3547483-4447-D341-B1FE-AB496710AF13}" type="sibTrans" cxnId="{53D88096-E284-DC43-876A-A3AF314A830E}">
      <dgm:prSet/>
      <dgm:spPr/>
      <dgm:t>
        <a:bodyPr/>
        <a:lstStyle/>
        <a:p>
          <a:endParaRPr lang="en-US"/>
        </a:p>
      </dgm:t>
    </dgm:pt>
    <dgm:pt modelId="{5A520C62-7B3E-1549-B9AB-2D5226E057A7}" type="pres">
      <dgm:prSet presAssocID="{F5058441-85E2-4B47-BDCA-96BAFB209DF6}" presName="Name0" presStyleCnt="0">
        <dgm:presLayoutVars>
          <dgm:dir/>
          <dgm:animLvl val="lvl"/>
          <dgm:resizeHandles val="exact"/>
        </dgm:presLayoutVars>
      </dgm:prSet>
      <dgm:spPr/>
    </dgm:pt>
    <dgm:pt modelId="{E088AF89-1BE8-954E-A950-62C1C732F098}" type="pres">
      <dgm:prSet presAssocID="{17D70390-D277-7440-A4D2-A33BE8781267}" presName="linNode" presStyleCnt="0"/>
      <dgm:spPr/>
    </dgm:pt>
    <dgm:pt modelId="{3E43EF61-104C-CE44-9170-FAB80B8B2734}" type="pres">
      <dgm:prSet presAssocID="{17D70390-D277-7440-A4D2-A33BE8781267}" presName="parentText" presStyleLbl="node1" presStyleIdx="0" presStyleCnt="1">
        <dgm:presLayoutVars>
          <dgm:chMax val="1"/>
          <dgm:bulletEnabled val="1"/>
        </dgm:presLayoutVars>
      </dgm:prSet>
      <dgm:spPr/>
    </dgm:pt>
    <dgm:pt modelId="{BCD84419-FB33-2E44-955E-B74E269E8EC7}" type="pres">
      <dgm:prSet presAssocID="{17D70390-D277-7440-A4D2-A33BE8781267}" presName="descendantText" presStyleLbl="alignAccFollowNode1" presStyleIdx="0" presStyleCnt="1">
        <dgm:presLayoutVars>
          <dgm:bulletEnabled val="1"/>
        </dgm:presLayoutVars>
      </dgm:prSet>
      <dgm:spPr/>
    </dgm:pt>
  </dgm:ptLst>
  <dgm:cxnLst>
    <dgm:cxn modelId="{F02CBE62-5208-EC40-9B5F-5058F974755B}" srcId="{F5058441-85E2-4B47-BDCA-96BAFB209DF6}" destId="{17D70390-D277-7440-A4D2-A33BE8781267}" srcOrd="0" destOrd="0" parTransId="{44D0A642-ED00-D04E-AB2A-30D18C47919E}" sibTransId="{7A612ABE-0A78-FD49-BFB7-99629C6E128C}"/>
    <dgm:cxn modelId="{E589E86E-D5D2-EB44-88C7-6258D61FCDA2}" type="presOf" srcId="{CC1BA837-9E00-0C44-B3A7-815F8C712F01}" destId="{BCD84419-FB33-2E44-955E-B74E269E8EC7}" srcOrd="0" destOrd="1" presId="urn:microsoft.com/office/officeart/2005/8/layout/vList5"/>
    <dgm:cxn modelId="{53D88096-E284-DC43-876A-A3AF314A830E}" srcId="{17D70390-D277-7440-A4D2-A33BE8781267}" destId="{CC1BA837-9E00-0C44-B3A7-815F8C712F01}" srcOrd="1" destOrd="0" parTransId="{E510C97C-EC12-054F-98D4-3F3C1E74E798}" sibTransId="{C3547483-4447-D341-B1FE-AB496710AF13}"/>
    <dgm:cxn modelId="{CCA6E2B2-4F21-BE44-A0C1-40BD974C38AB}" type="presOf" srcId="{B463374E-D0B1-5342-819A-90093CDF4D63}" destId="{BCD84419-FB33-2E44-955E-B74E269E8EC7}" srcOrd="0" destOrd="0" presId="urn:microsoft.com/office/officeart/2005/8/layout/vList5"/>
    <dgm:cxn modelId="{77E0DCEB-2673-F74E-96C4-DC44116EDB91}" type="presOf" srcId="{17D70390-D277-7440-A4D2-A33BE8781267}" destId="{3E43EF61-104C-CE44-9170-FAB80B8B2734}" srcOrd="0" destOrd="0" presId="urn:microsoft.com/office/officeart/2005/8/layout/vList5"/>
    <dgm:cxn modelId="{8EF729EC-FAA7-5042-8602-B2EE1682A948}" srcId="{17D70390-D277-7440-A4D2-A33BE8781267}" destId="{B463374E-D0B1-5342-819A-90093CDF4D63}" srcOrd="0" destOrd="0" parTransId="{F077728F-E5F7-FE4C-80CE-90D7D1D989CC}" sibTransId="{D84F39E8-53CE-8443-B60C-D7062B3A4950}"/>
    <dgm:cxn modelId="{EBD73CF3-BF10-ED42-8E1E-F4FF06A0CC08}" type="presOf" srcId="{F5058441-85E2-4B47-BDCA-96BAFB209DF6}" destId="{5A520C62-7B3E-1549-B9AB-2D5226E057A7}" srcOrd="0" destOrd="0" presId="urn:microsoft.com/office/officeart/2005/8/layout/vList5"/>
    <dgm:cxn modelId="{58D30F66-A7D7-2848-B7D9-450F0F5530D9}" type="presParOf" srcId="{5A520C62-7B3E-1549-B9AB-2D5226E057A7}" destId="{E088AF89-1BE8-954E-A950-62C1C732F098}" srcOrd="0" destOrd="0" presId="urn:microsoft.com/office/officeart/2005/8/layout/vList5"/>
    <dgm:cxn modelId="{15121592-1505-E34A-B92F-9BA441A149D8}" type="presParOf" srcId="{E088AF89-1BE8-954E-A950-62C1C732F098}" destId="{3E43EF61-104C-CE44-9170-FAB80B8B2734}" srcOrd="0" destOrd="0" presId="urn:microsoft.com/office/officeart/2005/8/layout/vList5"/>
    <dgm:cxn modelId="{35038AFF-8D00-3A4F-B381-42622050BAA7}" type="presParOf" srcId="{E088AF89-1BE8-954E-A950-62C1C732F098}" destId="{BCD84419-FB33-2E44-955E-B74E269E8EC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1260AB-50CE-B943-8F6E-844B1F975478}"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F5EC93E5-E23A-CD4A-B069-FE9A1A71C554}">
      <dgm:prSet phldrT="[Text]" custT="1"/>
      <dgm:spPr>
        <a:solidFill>
          <a:schemeClr val="bg1"/>
        </a:solidFill>
        <a:ln>
          <a:noFill/>
        </a:ln>
        <a:effectLst>
          <a:glow rad="25400">
            <a:schemeClr val="tx1">
              <a:alpha val="75000"/>
            </a:schemeClr>
          </a:glow>
          <a:softEdge rad="50800"/>
        </a:effectLst>
      </dgm:spPr>
      <dgm:t>
        <a:bodyPr/>
        <a:lstStyle/>
        <a:p>
          <a:r>
            <a:rPr lang="en-AU" sz="1600" b="1" i="0" dirty="0">
              <a:solidFill>
                <a:schemeClr val="tx1"/>
              </a:solidFill>
            </a:rPr>
            <a:t>Public announcement</a:t>
          </a:r>
          <a:endParaRPr lang="en-US" sz="1600" b="1" i="0" dirty="0">
            <a:solidFill>
              <a:schemeClr val="tx1"/>
            </a:solidFill>
          </a:endParaRPr>
        </a:p>
      </dgm:t>
    </dgm:pt>
    <dgm:pt modelId="{CFD3E530-7A40-6949-B131-1297399978E7}" type="parTrans" cxnId="{52714DFB-EB75-5F42-8620-376A801CB609}">
      <dgm:prSet/>
      <dgm:spPr/>
      <dgm:t>
        <a:bodyPr/>
        <a:lstStyle/>
        <a:p>
          <a:endParaRPr lang="en-US"/>
        </a:p>
      </dgm:t>
    </dgm:pt>
    <dgm:pt modelId="{437B1154-62BC-DE40-8CFE-FF4FAC6B4F6A}" type="sibTrans" cxnId="{52714DFB-EB75-5F42-8620-376A801CB609}">
      <dgm:prSet/>
      <dgm:spPr/>
      <dgm:t>
        <a:bodyPr/>
        <a:lstStyle/>
        <a:p>
          <a:endParaRPr lang="en-US"/>
        </a:p>
      </dgm:t>
    </dgm:pt>
    <dgm:pt modelId="{D8242FA0-DBE6-2F41-B1A1-6B04273504D7}">
      <dgm:prSet custT="1"/>
      <dgm:spPr>
        <a:solidFill>
          <a:schemeClr val="bg1"/>
        </a:solidFill>
        <a:ln>
          <a:solidFill>
            <a:schemeClr val="tx1"/>
          </a:solidFill>
        </a:ln>
        <a:effectLst>
          <a:glow rad="25400">
            <a:schemeClr val="tx1">
              <a:alpha val="75000"/>
            </a:schemeClr>
          </a:glow>
          <a:softEdge rad="50800"/>
        </a:effectLst>
      </dgm:spPr>
      <dgm:t>
        <a:bodyPr/>
        <a:lstStyle/>
        <a:p>
          <a:r>
            <a:rPr lang="en-AU" sz="1600" b="1" i="0" dirty="0">
              <a:solidFill>
                <a:schemeClr val="tx1"/>
              </a:solidFill>
            </a:rPr>
            <a:t>Publicly available directory</a:t>
          </a:r>
        </a:p>
      </dgm:t>
    </dgm:pt>
    <dgm:pt modelId="{00455FAC-C462-804F-8473-B3AD673497BB}" type="parTrans" cxnId="{5B59991C-6C4A-3848-977E-2385CAE1870E}">
      <dgm:prSet/>
      <dgm:spPr/>
      <dgm:t>
        <a:bodyPr/>
        <a:lstStyle/>
        <a:p>
          <a:endParaRPr lang="en-US"/>
        </a:p>
      </dgm:t>
    </dgm:pt>
    <dgm:pt modelId="{D9F0E848-05EC-E34F-8B51-74C5AACBDD3D}" type="sibTrans" cxnId="{5B59991C-6C4A-3848-977E-2385CAE1870E}">
      <dgm:prSet/>
      <dgm:spPr/>
      <dgm:t>
        <a:bodyPr/>
        <a:lstStyle/>
        <a:p>
          <a:endParaRPr lang="en-US"/>
        </a:p>
      </dgm:t>
    </dgm:pt>
    <dgm:pt modelId="{9E86BE0F-882F-8A45-9F90-07DB01826ED4}">
      <dgm:prSet custT="1"/>
      <dgm:spPr>
        <a:solidFill>
          <a:schemeClr val="bg1"/>
        </a:solidFill>
        <a:ln>
          <a:solidFill>
            <a:schemeClr val="tx1"/>
          </a:solidFill>
        </a:ln>
        <a:effectLst>
          <a:glow rad="25400">
            <a:schemeClr val="tx1">
              <a:alpha val="75000"/>
            </a:schemeClr>
          </a:glow>
          <a:softEdge rad="50800"/>
        </a:effectLst>
      </dgm:spPr>
      <dgm:t>
        <a:bodyPr/>
        <a:lstStyle/>
        <a:p>
          <a:r>
            <a:rPr lang="en-AU" sz="1600" b="1" i="0" dirty="0">
              <a:solidFill>
                <a:schemeClr val="tx1"/>
              </a:solidFill>
            </a:rPr>
            <a:t>Public-key authority</a:t>
          </a:r>
        </a:p>
      </dgm:t>
    </dgm:pt>
    <dgm:pt modelId="{2621CB87-F711-584C-BF4B-C2A26C12A44E}" type="parTrans" cxnId="{6E381C72-22A6-394A-93F3-A718DFDD40A5}">
      <dgm:prSet/>
      <dgm:spPr/>
      <dgm:t>
        <a:bodyPr/>
        <a:lstStyle/>
        <a:p>
          <a:endParaRPr lang="en-US"/>
        </a:p>
      </dgm:t>
    </dgm:pt>
    <dgm:pt modelId="{ABDBA35A-5860-524C-B486-BBB10626BE07}" type="sibTrans" cxnId="{6E381C72-22A6-394A-93F3-A718DFDD40A5}">
      <dgm:prSet/>
      <dgm:spPr/>
      <dgm:t>
        <a:bodyPr/>
        <a:lstStyle/>
        <a:p>
          <a:endParaRPr lang="en-US"/>
        </a:p>
      </dgm:t>
    </dgm:pt>
    <dgm:pt modelId="{9E781BB7-2595-374A-AF7F-7B9D1A7C305F}">
      <dgm:prSet custT="1"/>
      <dgm:spPr>
        <a:solidFill>
          <a:schemeClr val="bg1"/>
        </a:solidFill>
        <a:ln>
          <a:solidFill>
            <a:schemeClr val="tx1"/>
          </a:solidFill>
        </a:ln>
        <a:effectLst>
          <a:glow rad="25400">
            <a:schemeClr val="tx1">
              <a:alpha val="75000"/>
            </a:schemeClr>
          </a:glow>
          <a:softEdge rad="50800"/>
        </a:effectLst>
      </dgm:spPr>
      <dgm:t>
        <a:bodyPr/>
        <a:lstStyle/>
        <a:p>
          <a:r>
            <a:rPr lang="en-AU" sz="1600" b="1" i="0" dirty="0">
              <a:solidFill>
                <a:schemeClr val="tx1"/>
              </a:solidFill>
            </a:rPr>
            <a:t>Public-key certificates</a:t>
          </a:r>
        </a:p>
      </dgm:t>
    </dgm:pt>
    <dgm:pt modelId="{A2839A54-C84E-7340-B2A6-497D366C7124}" type="parTrans" cxnId="{4CDA13E0-E087-3D4D-9E41-B70EF4DF7406}">
      <dgm:prSet/>
      <dgm:spPr/>
      <dgm:t>
        <a:bodyPr/>
        <a:lstStyle/>
        <a:p>
          <a:endParaRPr lang="en-US"/>
        </a:p>
      </dgm:t>
    </dgm:pt>
    <dgm:pt modelId="{73EA3CCA-33F2-4446-9EEB-C4F4E7E78147}" type="sibTrans" cxnId="{4CDA13E0-E087-3D4D-9E41-B70EF4DF7406}">
      <dgm:prSet/>
      <dgm:spPr/>
      <dgm:t>
        <a:bodyPr/>
        <a:lstStyle/>
        <a:p>
          <a:endParaRPr lang="en-US"/>
        </a:p>
      </dgm:t>
    </dgm:pt>
    <dgm:pt modelId="{11A4F965-7687-6949-A498-549AE6AD740B}" type="pres">
      <dgm:prSet presAssocID="{B21260AB-50CE-B943-8F6E-844B1F975478}" presName="matrix" presStyleCnt="0">
        <dgm:presLayoutVars>
          <dgm:chMax val="1"/>
          <dgm:dir/>
          <dgm:resizeHandles val="exact"/>
        </dgm:presLayoutVars>
      </dgm:prSet>
      <dgm:spPr/>
    </dgm:pt>
    <dgm:pt modelId="{3D0E7E64-D275-2E42-9662-39C3596309EE}" type="pres">
      <dgm:prSet presAssocID="{B21260AB-50CE-B943-8F6E-844B1F975478}" presName="diamond" presStyleLbl="bgShp" presStyleIdx="0" presStyleCnt="1"/>
      <dgm:spPr>
        <a:solidFill>
          <a:schemeClr val="accent1"/>
        </a:solidFill>
        <a:ln>
          <a:solidFill>
            <a:schemeClr val="tx1"/>
          </a:solidFill>
        </a:ln>
      </dgm:spPr>
    </dgm:pt>
    <dgm:pt modelId="{2D6D00B8-271E-D940-81E8-400514989AA7}" type="pres">
      <dgm:prSet presAssocID="{B21260AB-50CE-B943-8F6E-844B1F975478}" presName="quad1" presStyleLbl="node1" presStyleIdx="0" presStyleCnt="4">
        <dgm:presLayoutVars>
          <dgm:chMax val="0"/>
          <dgm:chPref val="0"/>
          <dgm:bulletEnabled val="1"/>
        </dgm:presLayoutVars>
      </dgm:prSet>
      <dgm:spPr/>
    </dgm:pt>
    <dgm:pt modelId="{538ED783-8646-9A4E-928D-11D8F659505E}" type="pres">
      <dgm:prSet presAssocID="{B21260AB-50CE-B943-8F6E-844B1F975478}" presName="quad2" presStyleLbl="node1" presStyleIdx="1" presStyleCnt="4">
        <dgm:presLayoutVars>
          <dgm:chMax val="0"/>
          <dgm:chPref val="0"/>
          <dgm:bulletEnabled val="1"/>
        </dgm:presLayoutVars>
      </dgm:prSet>
      <dgm:spPr/>
    </dgm:pt>
    <dgm:pt modelId="{3312D2CB-51B2-1B41-93F4-1FB5EC23A0A3}" type="pres">
      <dgm:prSet presAssocID="{B21260AB-50CE-B943-8F6E-844B1F975478}" presName="quad3" presStyleLbl="node1" presStyleIdx="2" presStyleCnt="4">
        <dgm:presLayoutVars>
          <dgm:chMax val="0"/>
          <dgm:chPref val="0"/>
          <dgm:bulletEnabled val="1"/>
        </dgm:presLayoutVars>
      </dgm:prSet>
      <dgm:spPr/>
    </dgm:pt>
    <dgm:pt modelId="{88DDC718-A30F-D842-9D3F-15D1CB398EE5}" type="pres">
      <dgm:prSet presAssocID="{B21260AB-50CE-B943-8F6E-844B1F975478}" presName="quad4" presStyleLbl="node1" presStyleIdx="3" presStyleCnt="4">
        <dgm:presLayoutVars>
          <dgm:chMax val="0"/>
          <dgm:chPref val="0"/>
          <dgm:bulletEnabled val="1"/>
        </dgm:presLayoutVars>
      </dgm:prSet>
      <dgm:spPr/>
    </dgm:pt>
  </dgm:ptLst>
  <dgm:cxnLst>
    <dgm:cxn modelId="{39604E1A-9C14-9A4B-95DE-F21B0949E691}" type="presOf" srcId="{D8242FA0-DBE6-2F41-B1A1-6B04273504D7}" destId="{538ED783-8646-9A4E-928D-11D8F659505E}" srcOrd="0" destOrd="0" presId="urn:microsoft.com/office/officeart/2005/8/layout/matrix3"/>
    <dgm:cxn modelId="{5B59991C-6C4A-3848-977E-2385CAE1870E}" srcId="{B21260AB-50CE-B943-8F6E-844B1F975478}" destId="{D8242FA0-DBE6-2F41-B1A1-6B04273504D7}" srcOrd="1" destOrd="0" parTransId="{00455FAC-C462-804F-8473-B3AD673497BB}" sibTransId="{D9F0E848-05EC-E34F-8B51-74C5AACBDD3D}"/>
    <dgm:cxn modelId="{6E381C72-22A6-394A-93F3-A718DFDD40A5}" srcId="{B21260AB-50CE-B943-8F6E-844B1F975478}" destId="{9E86BE0F-882F-8A45-9F90-07DB01826ED4}" srcOrd="2" destOrd="0" parTransId="{2621CB87-F711-584C-BF4B-C2A26C12A44E}" sibTransId="{ABDBA35A-5860-524C-B486-BBB10626BE07}"/>
    <dgm:cxn modelId="{C36B41AA-C859-CD4E-BFD0-C677F324E575}" type="presOf" srcId="{9E86BE0F-882F-8A45-9F90-07DB01826ED4}" destId="{3312D2CB-51B2-1B41-93F4-1FB5EC23A0A3}" srcOrd="0" destOrd="0" presId="urn:microsoft.com/office/officeart/2005/8/layout/matrix3"/>
    <dgm:cxn modelId="{9D71C0B3-F570-3649-A23D-B7B6E22B3C4A}" type="presOf" srcId="{9E781BB7-2595-374A-AF7F-7B9D1A7C305F}" destId="{88DDC718-A30F-D842-9D3F-15D1CB398EE5}" srcOrd="0" destOrd="0" presId="urn:microsoft.com/office/officeart/2005/8/layout/matrix3"/>
    <dgm:cxn modelId="{D9626BCA-82A2-F246-A193-3775976DF508}" type="presOf" srcId="{B21260AB-50CE-B943-8F6E-844B1F975478}" destId="{11A4F965-7687-6949-A498-549AE6AD740B}" srcOrd="0" destOrd="0" presId="urn:microsoft.com/office/officeart/2005/8/layout/matrix3"/>
    <dgm:cxn modelId="{005142D9-51DD-2F4F-9B69-82FD7DDBFBF9}" type="presOf" srcId="{F5EC93E5-E23A-CD4A-B069-FE9A1A71C554}" destId="{2D6D00B8-271E-D940-81E8-400514989AA7}" srcOrd="0" destOrd="0" presId="urn:microsoft.com/office/officeart/2005/8/layout/matrix3"/>
    <dgm:cxn modelId="{4CDA13E0-E087-3D4D-9E41-B70EF4DF7406}" srcId="{B21260AB-50CE-B943-8F6E-844B1F975478}" destId="{9E781BB7-2595-374A-AF7F-7B9D1A7C305F}" srcOrd="3" destOrd="0" parTransId="{A2839A54-C84E-7340-B2A6-497D366C7124}" sibTransId="{73EA3CCA-33F2-4446-9EEB-C4F4E7E78147}"/>
    <dgm:cxn modelId="{52714DFB-EB75-5F42-8620-376A801CB609}" srcId="{B21260AB-50CE-B943-8F6E-844B1F975478}" destId="{F5EC93E5-E23A-CD4A-B069-FE9A1A71C554}" srcOrd="0" destOrd="0" parTransId="{CFD3E530-7A40-6949-B131-1297399978E7}" sibTransId="{437B1154-62BC-DE40-8CFE-FF4FAC6B4F6A}"/>
    <dgm:cxn modelId="{B98593A7-4D52-BD40-9987-2ACFC0E60FA8}" type="presParOf" srcId="{11A4F965-7687-6949-A498-549AE6AD740B}" destId="{3D0E7E64-D275-2E42-9662-39C3596309EE}" srcOrd="0" destOrd="0" presId="urn:microsoft.com/office/officeart/2005/8/layout/matrix3"/>
    <dgm:cxn modelId="{7147E65A-6E76-2C4F-A888-E10B297964D4}" type="presParOf" srcId="{11A4F965-7687-6949-A498-549AE6AD740B}" destId="{2D6D00B8-271E-D940-81E8-400514989AA7}" srcOrd="1" destOrd="0" presId="urn:microsoft.com/office/officeart/2005/8/layout/matrix3"/>
    <dgm:cxn modelId="{76054C0C-D9F7-7048-AA58-8A8C07AC718D}" type="presParOf" srcId="{11A4F965-7687-6949-A498-549AE6AD740B}" destId="{538ED783-8646-9A4E-928D-11D8F659505E}" srcOrd="2" destOrd="0" presId="urn:microsoft.com/office/officeart/2005/8/layout/matrix3"/>
    <dgm:cxn modelId="{68D436D9-F55A-B349-B594-CD5D743B742C}" type="presParOf" srcId="{11A4F965-7687-6949-A498-549AE6AD740B}" destId="{3312D2CB-51B2-1B41-93F4-1FB5EC23A0A3}" srcOrd="3" destOrd="0" presId="urn:microsoft.com/office/officeart/2005/8/layout/matrix3"/>
    <dgm:cxn modelId="{E7CC7FA1-189D-5E45-BAA2-ECE586CD9A1C}" type="presParOf" srcId="{11A4F965-7687-6949-A498-549AE6AD740B}" destId="{88DDC718-A30F-D842-9D3F-15D1CB398EE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8B755A-517F-AC44-939C-00EBD53CCAC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E66338FC-D64A-8C47-BC6F-37A1163DE6A9}">
      <dgm:prSet phldrT="[Text]"/>
      <dgm:spPr>
        <a:ln>
          <a:solidFill>
            <a:schemeClr val="tx1"/>
          </a:solidFill>
        </a:ln>
      </dgm:spPr>
      <dgm:t>
        <a:bodyPr/>
        <a:lstStyle/>
        <a:p>
          <a:r>
            <a:rPr lang="en-AU" dirty="0"/>
            <a:t>User certificates generated by a CA have the following characteristics:</a:t>
          </a:r>
          <a:endParaRPr lang="en-US" dirty="0"/>
        </a:p>
      </dgm:t>
    </dgm:pt>
    <dgm:pt modelId="{342A1B33-3408-154B-B14E-2C03F8E528BD}" type="parTrans" cxnId="{89E279F1-F4C3-E74D-8A9A-42ECFBFAACC8}">
      <dgm:prSet/>
      <dgm:spPr/>
      <dgm:t>
        <a:bodyPr/>
        <a:lstStyle/>
        <a:p>
          <a:endParaRPr lang="en-US"/>
        </a:p>
      </dgm:t>
    </dgm:pt>
    <dgm:pt modelId="{4F26B85C-80A4-0F4A-B020-BA89BB6C80A6}" type="sibTrans" cxnId="{89E279F1-F4C3-E74D-8A9A-42ECFBFAACC8}">
      <dgm:prSet/>
      <dgm:spPr/>
      <dgm:t>
        <a:bodyPr/>
        <a:lstStyle/>
        <a:p>
          <a:endParaRPr lang="en-US"/>
        </a:p>
      </dgm:t>
    </dgm:pt>
    <dgm:pt modelId="{285C4ADE-837F-2047-AEDC-3347D69D9243}">
      <dgm:prSet/>
      <dgm:spPr>
        <a:solidFill>
          <a:schemeClr val="bg1"/>
        </a:solidFill>
        <a:ln>
          <a:solidFill>
            <a:schemeClr val="tx1"/>
          </a:solidFill>
        </a:ln>
      </dgm:spPr>
      <dgm:t>
        <a:bodyPr/>
        <a:lstStyle/>
        <a:p>
          <a:r>
            <a:rPr lang="en-AU" dirty="0"/>
            <a:t>Any user with access to the public key of the CA can verify the user public key that was certified</a:t>
          </a:r>
        </a:p>
      </dgm:t>
    </dgm:pt>
    <dgm:pt modelId="{8DE99CF2-DC1B-954A-8E77-FAAB2B5D10AB}" type="parTrans" cxnId="{85A61E80-841A-784F-A553-AA79F570DA57}">
      <dgm:prSet/>
      <dgm:spPr/>
      <dgm:t>
        <a:bodyPr/>
        <a:lstStyle/>
        <a:p>
          <a:endParaRPr lang="en-US"/>
        </a:p>
      </dgm:t>
    </dgm:pt>
    <dgm:pt modelId="{A607DF25-60C7-974D-A307-38CE6FC732AE}" type="sibTrans" cxnId="{85A61E80-841A-784F-A553-AA79F570DA57}">
      <dgm:prSet/>
      <dgm:spPr/>
      <dgm:t>
        <a:bodyPr/>
        <a:lstStyle/>
        <a:p>
          <a:endParaRPr lang="en-US"/>
        </a:p>
      </dgm:t>
    </dgm:pt>
    <dgm:pt modelId="{01797932-FE92-BA49-B9BD-49C10034966D}">
      <dgm:prSet/>
      <dgm:spPr>
        <a:solidFill>
          <a:schemeClr val="bg1"/>
        </a:solidFill>
        <a:ln>
          <a:solidFill>
            <a:schemeClr val="tx1"/>
          </a:solidFill>
        </a:ln>
      </dgm:spPr>
      <dgm:t>
        <a:bodyPr/>
        <a:lstStyle/>
        <a:p>
          <a:r>
            <a:rPr lang="en-AU" dirty="0"/>
            <a:t>No party other than the certification authority can modify the certificate without this being detected</a:t>
          </a:r>
        </a:p>
      </dgm:t>
    </dgm:pt>
    <dgm:pt modelId="{7CB9946F-3CC7-4F49-BE4E-43B0F4BAF2C8}" type="parTrans" cxnId="{DBCB35F4-F86A-8F49-8CB1-E2394F0B826B}">
      <dgm:prSet/>
      <dgm:spPr/>
      <dgm:t>
        <a:bodyPr/>
        <a:lstStyle/>
        <a:p>
          <a:endParaRPr lang="en-US"/>
        </a:p>
      </dgm:t>
    </dgm:pt>
    <dgm:pt modelId="{F72721FE-796A-AF41-9122-1DC57A0C8ED7}" type="sibTrans" cxnId="{DBCB35F4-F86A-8F49-8CB1-E2394F0B826B}">
      <dgm:prSet/>
      <dgm:spPr/>
      <dgm:t>
        <a:bodyPr/>
        <a:lstStyle/>
        <a:p>
          <a:endParaRPr lang="en-US"/>
        </a:p>
      </dgm:t>
    </dgm:pt>
    <dgm:pt modelId="{1A8B542E-534C-164F-8EFA-E4BFB8E93F5C}" type="pres">
      <dgm:prSet presAssocID="{8A8B755A-517F-AC44-939C-00EBD53CCACB}" presName="Name0" presStyleCnt="0">
        <dgm:presLayoutVars>
          <dgm:dir/>
          <dgm:animLvl val="lvl"/>
          <dgm:resizeHandles val="exact"/>
        </dgm:presLayoutVars>
      </dgm:prSet>
      <dgm:spPr/>
    </dgm:pt>
    <dgm:pt modelId="{257DFFE6-8700-9A40-8592-08A8D7136359}" type="pres">
      <dgm:prSet presAssocID="{E66338FC-D64A-8C47-BC6F-37A1163DE6A9}" presName="linNode" presStyleCnt="0"/>
      <dgm:spPr/>
    </dgm:pt>
    <dgm:pt modelId="{0C8AC54C-E587-EC4F-9B8B-70A8685B8864}" type="pres">
      <dgm:prSet presAssocID="{E66338FC-D64A-8C47-BC6F-37A1163DE6A9}" presName="parentText" presStyleLbl="node1" presStyleIdx="0" presStyleCnt="1">
        <dgm:presLayoutVars>
          <dgm:chMax val="1"/>
          <dgm:bulletEnabled val="1"/>
        </dgm:presLayoutVars>
      </dgm:prSet>
      <dgm:spPr/>
    </dgm:pt>
    <dgm:pt modelId="{7866CC99-65DF-C54D-87BF-E319C6A76B01}" type="pres">
      <dgm:prSet presAssocID="{E66338FC-D64A-8C47-BC6F-37A1163DE6A9}" presName="descendantText" presStyleLbl="alignAccFollowNode1" presStyleIdx="0" presStyleCnt="1">
        <dgm:presLayoutVars>
          <dgm:bulletEnabled val="1"/>
        </dgm:presLayoutVars>
      </dgm:prSet>
      <dgm:spPr/>
    </dgm:pt>
  </dgm:ptLst>
  <dgm:cxnLst>
    <dgm:cxn modelId="{5C1EB77B-E54A-B04C-9F59-A8C166F77482}" type="presOf" srcId="{285C4ADE-837F-2047-AEDC-3347D69D9243}" destId="{7866CC99-65DF-C54D-87BF-E319C6A76B01}" srcOrd="0" destOrd="0" presId="urn:microsoft.com/office/officeart/2005/8/layout/vList5"/>
    <dgm:cxn modelId="{85A61E80-841A-784F-A553-AA79F570DA57}" srcId="{E66338FC-D64A-8C47-BC6F-37A1163DE6A9}" destId="{285C4ADE-837F-2047-AEDC-3347D69D9243}" srcOrd="0" destOrd="0" parTransId="{8DE99CF2-DC1B-954A-8E77-FAAB2B5D10AB}" sibTransId="{A607DF25-60C7-974D-A307-38CE6FC732AE}"/>
    <dgm:cxn modelId="{FC2D509D-C818-8641-96FB-3DD5086D383C}" type="presOf" srcId="{8A8B755A-517F-AC44-939C-00EBD53CCACB}" destId="{1A8B542E-534C-164F-8EFA-E4BFB8E93F5C}" srcOrd="0" destOrd="0" presId="urn:microsoft.com/office/officeart/2005/8/layout/vList5"/>
    <dgm:cxn modelId="{C12FCAE6-BE5C-6941-89B2-2AD5F5E51F9E}" type="presOf" srcId="{E66338FC-D64A-8C47-BC6F-37A1163DE6A9}" destId="{0C8AC54C-E587-EC4F-9B8B-70A8685B8864}" srcOrd="0" destOrd="0" presId="urn:microsoft.com/office/officeart/2005/8/layout/vList5"/>
    <dgm:cxn modelId="{89E279F1-F4C3-E74D-8A9A-42ECFBFAACC8}" srcId="{8A8B755A-517F-AC44-939C-00EBD53CCACB}" destId="{E66338FC-D64A-8C47-BC6F-37A1163DE6A9}" srcOrd="0" destOrd="0" parTransId="{342A1B33-3408-154B-B14E-2C03F8E528BD}" sibTransId="{4F26B85C-80A4-0F4A-B020-BA89BB6C80A6}"/>
    <dgm:cxn modelId="{5C2B9BF2-365F-9D42-9597-955AA8C498B2}" type="presOf" srcId="{01797932-FE92-BA49-B9BD-49C10034966D}" destId="{7866CC99-65DF-C54D-87BF-E319C6A76B01}" srcOrd="0" destOrd="1" presId="urn:microsoft.com/office/officeart/2005/8/layout/vList5"/>
    <dgm:cxn modelId="{DBCB35F4-F86A-8F49-8CB1-E2394F0B826B}" srcId="{E66338FC-D64A-8C47-BC6F-37A1163DE6A9}" destId="{01797932-FE92-BA49-B9BD-49C10034966D}" srcOrd="1" destOrd="0" parTransId="{7CB9946F-3CC7-4F49-BE4E-43B0F4BAF2C8}" sibTransId="{F72721FE-796A-AF41-9122-1DC57A0C8ED7}"/>
    <dgm:cxn modelId="{690521B2-1E88-F348-AC86-5C11C38EEA2F}" type="presParOf" srcId="{1A8B542E-534C-164F-8EFA-E4BFB8E93F5C}" destId="{257DFFE6-8700-9A40-8592-08A8D7136359}" srcOrd="0" destOrd="0" presId="urn:microsoft.com/office/officeart/2005/8/layout/vList5"/>
    <dgm:cxn modelId="{26A5B85B-EA05-4243-BE35-FFBA4C50027D}" type="presParOf" srcId="{257DFFE6-8700-9A40-8592-08A8D7136359}" destId="{0C8AC54C-E587-EC4F-9B8B-70A8685B8864}" srcOrd="0" destOrd="0" presId="urn:microsoft.com/office/officeart/2005/8/layout/vList5"/>
    <dgm:cxn modelId="{06498FCE-7E1D-1F4E-BB99-B102DC3FF2F3}" type="presParOf" srcId="{257DFFE6-8700-9A40-8592-08A8D7136359}" destId="{7866CC99-65DF-C54D-87BF-E319C6A76B0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0E19DD-5792-FE40-B93A-604A4F805ADA}"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44474D5-971D-4549-BA32-8D72776A9F64}">
      <dgm:prSet/>
      <dgm:spPr>
        <a:ln w="12700">
          <a:solidFill>
            <a:schemeClr val="tx2">
              <a:lumMod val="60000"/>
              <a:lumOff val="40000"/>
            </a:schemeClr>
          </a:solidFill>
        </a:ln>
      </dgm:spPr>
      <dgm:t>
        <a:bodyPr/>
        <a:lstStyle/>
        <a:p>
          <a:r>
            <a:rPr lang="en-US" b="1" dirty="0">
              <a:effectLst>
                <a:outerShdw blurRad="38100" dist="38100" dir="2700000" algn="tl">
                  <a:srgbClr val="000000">
                    <a:alpha val="43137"/>
                  </a:srgbClr>
                </a:outerShdw>
              </a:effectLst>
            </a:rPr>
            <a:t>Identification step</a:t>
          </a:r>
        </a:p>
      </dgm:t>
    </dgm:pt>
    <dgm:pt modelId="{87285F1A-9237-DA4A-99FA-26C8423496D1}" type="parTrans" cxnId="{1F2F4AFA-B9CF-E24A-9A61-5B326CE35BE9}">
      <dgm:prSet/>
      <dgm:spPr/>
      <dgm:t>
        <a:bodyPr/>
        <a:lstStyle/>
        <a:p>
          <a:endParaRPr lang="en-US"/>
        </a:p>
      </dgm:t>
    </dgm:pt>
    <dgm:pt modelId="{AD7D42ED-7632-C44B-9C3F-427E9090AA5B}" type="sibTrans" cxnId="{1F2F4AFA-B9CF-E24A-9A61-5B326CE35BE9}">
      <dgm:prSet/>
      <dgm:spPr>
        <a:ln>
          <a:solidFill>
            <a:schemeClr val="tx2">
              <a:lumMod val="40000"/>
              <a:lumOff val="60000"/>
            </a:schemeClr>
          </a:solidFill>
        </a:ln>
      </dgm:spPr>
      <dgm:t>
        <a:bodyPr/>
        <a:lstStyle/>
        <a:p>
          <a:endParaRPr lang="en-US" dirty="0"/>
        </a:p>
      </dgm:t>
    </dgm:pt>
    <dgm:pt modelId="{D10BDD67-6014-374E-8DC7-F7E1EAE760B6}">
      <dgm:prSet custT="1"/>
      <dgm:spPr>
        <a:ln>
          <a:solidFill>
            <a:schemeClr val="tx2">
              <a:lumMod val="60000"/>
              <a:lumOff val="40000"/>
            </a:schemeClr>
          </a:solidFill>
        </a:ln>
      </dgm:spPr>
      <dgm:t>
        <a:bodyPr/>
        <a:lstStyle/>
        <a:p>
          <a:r>
            <a:rPr lang="en-US" sz="1600" dirty="0"/>
            <a:t>Presenting an identifier to the security system</a:t>
          </a:r>
        </a:p>
      </dgm:t>
    </dgm:pt>
    <dgm:pt modelId="{A2C9D6DB-39E3-F244-A547-B41AFEE1B51F}" type="parTrans" cxnId="{A4A30F3F-4DF2-A54A-8299-D3425BEF0A85}">
      <dgm:prSet/>
      <dgm:spPr/>
      <dgm:t>
        <a:bodyPr/>
        <a:lstStyle/>
        <a:p>
          <a:endParaRPr lang="en-US"/>
        </a:p>
      </dgm:t>
    </dgm:pt>
    <dgm:pt modelId="{335BA0EC-EBDB-DE47-8A9B-847FA0A02D9F}" type="sibTrans" cxnId="{A4A30F3F-4DF2-A54A-8299-D3425BEF0A85}">
      <dgm:prSet/>
      <dgm:spPr/>
      <dgm:t>
        <a:bodyPr/>
        <a:lstStyle/>
        <a:p>
          <a:endParaRPr lang="en-US"/>
        </a:p>
      </dgm:t>
    </dgm:pt>
    <dgm:pt modelId="{9D8F27E9-34F3-5042-B551-ABBD03D5E7BF}">
      <dgm:prSet/>
      <dgm:spPr>
        <a:ln w="12700">
          <a:solidFill>
            <a:schemeClr val="tx2">
              <a:lumMod val="60000"/>
              <a:lumOff val="40000"/>
            </a:schemeClr>
          </a:solidFill>
        </a:ln>
      </dgm:spPr>
      <dgm:t>
        <a:bodyPr/>
        <a:lstStyle/>
        <a:p>
          <a:r>
            <a:rPr lang="en-US" b="1" dirty="0">
              <a:effectLst>
                <a:outerShdw blurRad="38100" dist="38100" dir="2700000" algn="tl">
                  <a:srgbClr val="000000">
                    <a:alpha val="43137"/>
                  </a:srgbClr>
                </a:outerShdw>
              </a:effectLst>
            </a:rPr>
            <a:t>Verification step</a:t>
          </a:r>
        </a:p>
      </dgm:t>
    </dgm:pt>
    <dgm:pt modelId="{4C7E66AD-91E1-8C47-94A3-391D7C91A74B}" type="parTrans" cxnId="{BBE83782-7761-924F-808F-B909374C4260}">
      <dgm:prSet/>
      <dgm:spPr/>
      <dgm:t>
        <a:bodyPr/>
        <a:lstStyle/>
        <a:p>
          <a:endParaRPr lang="en-US"/>
        </a:p>
      </dgm:t>
    </dgm:pt>
    <dgm:pt modelId="{11D58F56-A8B7-5449-A138-CA70E84EA46D}" type="sibTrans" cxnId="{BBE83782-7761-924F-808F-B909374C4260}">
      <dgm:prSet/>
      <dgm:spPr/>
      <dgm:t>
        <a:bodyPr/>
        <a:lstStyle/>
        <a:p>
          <a:endParaRPr lang="en-US"/>
        </a:p>
      </dgm:t>
    </dgm:pt>
    <dgm:pt modelId="{B1D41F93-0A1C-9844-B6DB-536339101D94}">
      <dgm:prSet custT="1"/>
      <dgm:spPr>
        <a:ln>
          <a:solidFill>
            <a:schemeClr val="tx2">
              <a:lumMod val="60000"/>
              <a:lumOff val="40000"/>
            </a:schemeClr>
          </a:solidFill>
        </a:ln>
      </dgm:spPr>
      <dgm:t>
        <a:bodyPr/>
        <a:lstStyle/>
        <a:p>
          <a:r>
            <a:rPr lang="en-US" sz="1400" dirty="0"/>
            <a:t>Presenting or generating authentication information that corroborates the binding between the entity and the identifier</a:t>
          </a:r>
        </a:p>
      </dgm:t>
    </dgm:pt>
    <dgm:pt modelId="{F1E3E441-D9E2-D243-8CE4-9915BE7372B0}" type="parTrans" cxnId="{BAD65D4D-50EF-B04B-B47E-54F27F89EA86}">
      <dgm:prSet/>
      <dgm:spPr/>
      <dgm:t>
        <a:bodyPr/>
        <a:lstStyle/>
        <a:p>
          <a:endParaRPr lang="en-US"/>
        </a:p>
      </dgm:t>
    </dgm:pt>
    <dgm:pt modelId="{3F4ADCFD-B1C1-124F-8AEF-57C95D3BFC4F}" type="sibTrans" cxnId="{BAD65D4D-50EF-B04B-B47E-54F27F89EA86}">
      <dgm:prSet/>
      <dgm:spPr/>
      <dgm:t>
        <a:bodyPr/>
        <a:lstStyle/>
        <a:p>
          <a:endParaRPr lang="en-US"/>
        </a:p>
      </dgm:t>
    </dgm:pt>
    <dgm:pt modelId="{8B1ED56A-975D-964C-A86F-34EF65168927}" type="pres">
      <dgm:prSet presAssocID="{570E19DD-5792-FE40-B93A-604A4F805ADA}" presName="Name0" presStyleCnt="0">
        <dgm:presLayoutVars>
          <dgm:dir/>
          <dgm:animLvl val="lvl"/>
          <dgm:resizeHandles val="exact"/>
        </dgm:presLayoutVars>
      </dgm:prSet>
      <dgm:spPr/>
    </dgm:pt>
    <dgm:pt modelId="{0F290E47-4AB4-8E49-83BF-CA9557565F22}" type="pres">
      <dgm:prSet presAssocID="{570E19DD-5792-FE40-B93A-604A4F805ADA}" presName="tSp" presStyleCnt="0"/>
      <dgm:spPr/>
    </dgm:pt>
    <dgm:pt modelId="{5C53FF6C-9B8C-2645-AF2E-7D8496BA09A3}" type="pres">
      <dgm:prSet presAssocID="{570E19DD-5792-FE40-B93A-604A4F805ADA}" presName="bSp" presStyleCnt="0"/>
      <dgm:spPr/>
    </dgm:pt>
    <dgm:pt modelId="{BD37AD80-B853-1647-A31F-46BD7E6C0329}" type="pres">
      <dgm:prSet presAssocID="{570E19DD-5792-FE40-B93A-604A4F805ADA}" presName="process" presStyleCnt="0"/>
      <dgm:spPr/>
    </dgm:pt>
    <dgm:pt modelId="{DB50F421-0CC0-AD44-9948-DB069C989D9B}" type="pres">
      <dgm:prSet presAssocID="{244474D5-971D-4549-BA32-8D72776A9F64}" presName="composite1" presStyleCnt="0"/>
      <dgm:spPr/>
    </dgm:pt>
    <dgm:pt modelId="{F6A448BB-153F-FA48-AAAD-907B1A285D00}" type="pres">
      <dgm:prSet presAssocID="{244474D5-971D-4549-BA32-8D72776A9F64}" presName="dummyNode1" presStyleLbl="node1" presStyleIdx="0" presStyleCnt="2"/>
      <dgm:spPr/>
    </dgm:pt>
    <dgm:pt modelId="{900921B5-CC31-8F4E-94D3-D274653E1677}" type="pres">
      <dgm:prSet presAssocID="{244474D5-971D-4549-BA32-8D72776A9F64}" presName="childNode1" presStyleLbl="bgAcc1" presStyleIdx="0" presStyleCnt="2">
        <dgm:presLayoutVars>
          <dgm:bulletEnabled val="1"/>
        </dgm:presLayoutVars>
      </dgm:prSet>
      <dgm:spPr/>
    </dgm:pt>
    <dgm:pt modelId="{37DCE661-73DA-254D-9C47-31F36F454596}" type="pres">
      <dgm:prSet presAssocID="{244474D5-971D-4549-BA32-8D72776A9F64}" presName="childNode1tx" presStyleLbl="bgAcc1" presStyleIdx="0" presStyleCnt="2">
        <dgm:presLayoutVars>
          <dgm:bulletEnabled val="1"/>
        </dgm:presLayoutVars>
      </dgm:prSet>
      <dgm:spPr/>
    </dgm:pt>
    <dgm:pt modelId="{0EDB7823-805F-D841-BC3E-5057EF91AFB9}" type="pres">
      <dgm:prSet presAssocID="{244474D5-971D-4549-BA32-8D72776A9F64}" presName="parentNode1" presStyleLbl="node1" presStyleIdx="0" presStyleCnt="2" custLinFactNeighborX="-52922" custLinFactNeighborY="-46825">
        <dgm:presLayoutVars>
          <dgm:chMax val="1"/>
          <dgm:bulletEnabled val="1"/>
        </dgm:presLayoutVars>
      </dgm:prSet>
      <dgm:spPr/>
    </dgm:pt>
    <dgm:pt modelId="{53A7DEB7-D86C-7B44-8653-8080D1FB0EFC}" type="pres">
      <dgm:prSet presAssocID="{244474D5-971D-4549-BA32-8D72776A9F64}" presName="connSite1" presStyleCnt="0"/>
      <dgm:spPr/>
    </dgm:pt>
    <dgm:pt modelId="{B52CFB27-320B-504A-9441-8D1FC79FF50E}" type="pres">
      <dgm:prSet presAssocID="{AD7D42ED-7632-C44B-9C3F-427E9090AA5B}" presName="Name9" presStyleLbl="sibTrans2D1" presStyleIdx="0" presStyleCnt="1" custLinFactNeighborX="20144" custLinFactNeighborY="-14770"/>
      <dgm:spPr/>
    </dgm:pt>
    <dgm:pt modelId="{B2E5F1B4-E773-FA49-9CBE-68C8B9E93E89}" type="pres">
      <dgm:prSet presAssocID="{9D8F27E9-34F3-5042-B551-ABBD03D5E7BF}" presName="composite2" presStyleCnt="0"/>
      <dgm:spPr/>
    </dgm:pt>
    <dgm:pt modelId="{2814E8B4-2E48-B84C-B593-312D07D4679F}" type="pres">
      <dgm:prSet presAssocID="{9D8F27E9-34F3-5042-B551-ABBD03D5E7BF}" presName="dummyNode2" presStyleLbl="node1" presStyleIdx="0" presStyleCnt="2"/>
      <dgm:spPr/>
    </dgm:pt>
    <dgm:pt modelId="{D64977FD-7EF0-7942-884A-12FFACCA051A}" type="pres">
      <dgm:prSet presAssocID="{9D8F27E9-34F3-5042-B551-ABBD03D5E7BF}" presName="childNode2" presStyleLbl="bgAcc1" presStyleIdx="1" presStyleCnt="2" custScaleX="119813" custScaleY="110544">
        <dgm:presLayoutVars>
          <dgm:bulletEnabled val="1"/>
        </dgm:presLayoutVars>
      </dgm:prSet>
      <dgm:spPr/>
    </dgm:pt>
    <dgm:pt modelId="{B50CDBFC-F4AE-C44C-A3E6-62434FEA9A66}" type="pres">
      <dgm:prSet presAssocID="{9D8F27E9-34F3-5042-B551-ABBD03D5E7BF}" presName="childNode2tx" presStyleLbl="bgAcc1" presStyleIdx="1" presStyleCnt="2">
        <dgm:presLayoutVars>
          <dgm:bulletEnabled val="1"/>
        </dgm:presLayoutVars>
      </dgm:prSet>
      <dgm:spPr/>
    </dgm:pt>
    <dgm:pt modelId="{164086FD-4FA6-5449-8EBF-2B9E8C67DB0F}" type="pres">
      <dgm:prSet presAssocID="{9D8F27E9-34F3-5042-B551-ABBD03D5E7BF}" presName="parentNode2" presStyleLbl="node1" presStyleIdx="1" presStyleCnt="2" custLinFactNeighborX="13514" custLinFactNeighborY="8024">
        <dgm:presLayoutVars>
          <dgm:chMax val="0"/>
          <dgm:bulletEnabled val="1"/>
        </dgm:presLayoutVars>
      </dgm:prSet>
      <dgm:spPr/>
    </dgm:pt>
    <dgm:pt modelId="{5EFB9BF3-E8F4-7A4D-A61D-93517125E97F}" type="pres">
      <dgm:prSet presAssocID="{9D8F27E9-34F3-5042-B551-ABBD03D5E7BF}" presName="connSite2" presStyleCnt="0"/>
      <dgm:spPr/>
    </dgm:pt>
  </dgm:ptLst>
  <dgm:cxnLst>
    <dgm:cxn modelId="{D5C5E20F-BA1B-D24D-967C-DB49ED1E76DD}" type="presOf" srcId="{244474D5-971D-4549-BA32-8D72776A9F64}" destId="{0EDB7823-805F-D841-BC3E-5057EF91AFB9}" srcOrd="0" destOrd="0" presId="urn:microsoft.com/office/officeart/2005/8/layout/hProcess4"/>
    <dgm:cxn modelId="{3CCC2612-5C30-4F4B-BFA5-A724D07A0193}" type="presOf" srcId="{AD7D42ED-7632-C44B-9C3F-427E9090AA5B}" destId="{B52CFB27-320B-504A-9441-8D1FC79FF50E}" srcOrd="0" destOrd="0" presId="urn:microsoft.com/office/officeart/2005/8/layout/hProcess4"/>
    <dgm:cxn modelId="{A4A30F3F-4DF2-A54A-8299-D3425BEF0A85}" srcId="{244474D5-971D-4549-BA32-8D72776A9F64}" destId="{D10BDD67-6014-374E-8DC7-F7E1EAE760B6}" srcOrd="0" destOrd="0" parTransId="{A2C9D6DB-39E3-F244-A547-B41AFEE1B51F}" sibTransId="{335BA0EC-EBDB-DE47-8A9B-847FA0A02D9F}"/>
    <dgm:cxn modelId="{BAD65D4D-50EF-B04B-B47E-54F27F89EA86}" srcId="{9D8F27E9-34F3-5042-B551-ABBD03D5E7BF}" destId="{B1D41F93-0A1C-9844-B6DB-536339101D94}" srcOrd="0" destOrd="0" parTransId="{F1E3E441-D9E2-D243-8CE4-9915BE7372B0}" sibTransId="{3F4ADCFD-B1C1-124F-8AEF-57C95D3BFC4F}"/>
    <dgm:cxn modelId="{6A7EB14D-E646-2047-859C-CDACFA10720F}" type="presOf" srcId="{570E19DD-5792-FE40-B93A-604A4F805ADA}" destId="{8B1ED56A-975D-964C-A86F-34EF65168927}" srcOrd="0" destOrd="0" presId="urn:microsoft.com/office/officeart/2005/8/layout/hProcess4"/>
    <dgm:cxn modelId="{BBE83782-7761-924F-808F-B909374C4260}" srcId="{570E19DD-5792-FE40-B93A-604A4F805ADA}" destId="{9D8F27E9-34F3-5042-B551-ABBD03D5E7BF}" srcOrd="1" destOrd="0" parTransId="{4C7E66AD-91E1-8C47-94A3-391D7C91A74B}" sibTransId="{11D58F56-A8B7-5449-A138-CA70E84EA46D}"/>
    <dgm:cxn modelId="{751520A8-0979-B844-8C52-F70EB2AC8930}" type="presOf" srcId="{D10BDD67-6014-374E-8DC7-F7E1EAE760B6}" destId="{37DCE661-73DA-254D-9C47-31F36F454596}" srcOrd="1" destOrd="0" presId="urn:microsoft.com/office/officeart/2005/8/layout/hProcess4"/>
    <dgm:cxn modelId="{B66CB5BE-6C08-2B47-AF69-D1A988568F2C}" type="presOf" srcId="{9D8F27E9-34F3-5042-B551-ABBD03D5E7BF}" destId="{164086FD-4FA6-5449-8EBF-2B9E8C67DB0F}" srcOrd="0" destOrd="0" presId="urn:microsoft.com/office/officeart/2005/8/layout/hProcess4"/>
    <dgm:cxn modelId="{B22F21C6-D551-7D41-98E9-83F447EDC6E6}" type="presOf" srcId="{D10BDD67-6014-374E-8DC7-F7E1EAE760B6}" destId="{900921B5-CC31-8F4E-94D3-D274653E1677}" srcOrd="0" destOrd="0" presId="urn:microsoft.com/office/officeart/2005/8/layout/hProcess4"/>
    <dgm:cxn modelId="{AFBE54E4-40EB-A843-B6CF-45616BC5F2E1}" type="presOf" srcId="{B1D41F93-0A1C-9844-B6DB-536339101D94}" destId="{D64977FD-7EF0-7942-884A-12FFACCA051A}" srcOrd="0" destOrd="0" presId="urn:microsoft.com/office/officeart/2005/8/layout/hProcess4"/>
    <dgm:cxn modelId="{C70A52EA-6427-D74E-AB98-D027A1388282}" type="presOf" srcId="{B1D41F93-0A1C-9844-B6DB-536339101D94}" destId="{B50CDBFC-F4AE-C44C-A3E6-62434FEA9A66}" srcOrd="1" destOrd="0" presId="urn:microsoft.com/office/officeart/2005/8/layout/hProcess4"/>
    <dgm:cxn modelId="{1F2F4AFA-B9CF-E24A-9A61-5B326CE35BE9}" srcId="{570E19DD-5792-FE40-B93A-604A4F805ADA}" destId="{244474D5-971D-4549-BA32-8D72776A9F64}" srcOrd="0" destOrd="0" parTransId="{87285F1A-9237-DA4A-99FA-26C8423496D1}" sibTransId="{AD7D42ED-7632-C44B-9C3F-427E9090AA5B}"/>
    <dgm:cxn modelId="{07EF9135-ED82-0D47-A83F-2A3047923873}" type="presParOf" srcId="{8B1ED56A-975D-964C-A86F-34EF65168927}" destId="{0F290E47-4AB4-8E49-83BF-CA9557565F22}" srcOrd="0" destOrd="0" presId="urn:microsoft.com/office/officeart/2005/8/layout/hProcess4"/>
    <dgm:cxn modelId="{C136730E-2631-7346-9B76-E24ACC17E960}" type="presParOf" srcId="{8B1ED56A-975D-964C-A86F-34EF65168927}" destId="{5C53FF6C-9B8C-2645-AF2E-7D8496BA09A3}" srcOrd="1" destOrd="0" presId="urn:microsoft.com/office/officeart/2005/8/layout/hProcess4"/>
    <dgm:cxn modelId="{039F5C66-707E-B84A-BEE1-760C2B536EE6}" type="presParOf" srcId="{8B1ED56A-975D-964C-A86F-34EF65168927}" destId="{BD37AD80-B853-1647-A31F-46BD7E6C0329}" srcOrd="2" destOrd="0" presId="urn:microsoft.com/office/officeart/2005/8/layout/hProcess4"/>
    <dgm:cxn modelId="{0301A4F5-E230-B84F-8920-5563186C4285}" type="presParOf" srcId="{BD37AD80-B853-1647-A31F-46BD7E6C0329}" destId="{DB50F421-0CC0-AD44-9948-DB069C989D9B}" srcOrd="0" destOrd="0" presId="urn:microsoft.com/office/officeart/2005/8/layout/hProcess4"/>
    <dgm:cxn modelId="{990F3329-F2B4-0B44-ABA5-4E98AE968978}" type="presParOf" srcId="{DB50F421-0CC0-AD44-9948-DB069C989D9B}" destId="{F6A448BB-153F-FA48-AAAD-907B1A285D00}" srcOrd="0" destOrd="0" presId="urn:microsoft.com/office/officeart/2005/8/layout/hProcess4"/>
    <dgm:cxn modelId="{BE704723-4821-824E-A85E-2DA9E49CBCEC}" type="presParOf" srcId="{DB50F421-0CC0-AD44-9948-DB069C989D9B}" destId="{900921B5-CC31-8F4E-94D3-D274653E1677}" srcOrd="1" destOrd="0" presId="urn:microsoft.com/office/officeart/2005/8/layout/hProcess4"/>
    <dgm:cxn modelId="{8B20547D-14B4-2D43-9364-F59F74D1EA55}" type="presParOf" srcId="{DB50F421-0CC0-AD44-9948-DB069C989D9B}" destId="{37DCE661-73DA-254D-9C47-31F36F454596}" srcOrd="2" destOrd="0" presId="urn:microsoft.com/office/officeart/2005/8/layout/hProcess4"/>
    <dgm:cxn modelId="{EDB13694-6EB4-BB47-A81B-2CB1F538DD78}" type="presParOf" srcId="{DB50F421-0CC0-AD44-9948-DB069C989D9B}" destId="{0EDB7823-805F-D841-BC3E-5057EF91AFB9}" srcOrd="3" destOrd="0" presId="urn:microsoft.com/office/officeart/2005/8/layout/hProcess4"/>
    <dgm:cxn modelId="{F4D84955-93A2-D945-8A55-AAFD73D78201}" type="presParOf" srcId="{DB50F421-0CC0-AD44-9948-DB069C989D9B}" destId="{53A7DEB7-D86C-7B44-8653-8080D1FB0EFC}" srcOrd="4" destOrd="0" presId="urn:microsoft.com/office/officeart/2005/8/layout/hProcess4"/>
    <dgm:cxn modelId="{32AC6631-2361-8740-92D1-C75A0084F6A6}" type="presParOf" srcId="{BD37AD80-B853-1647-A31F-46BD7E6C0329}" destId="{B52CFB27-320B-504A-9441-8D1FC79FF50E}" srcOrd="1" destOrd="0" presId="urn:microsoft.com/office/officeart/2005/8/layout/hProcess4"/>
    <dgm:cxn modelId="{60B6EF7E-3A13-F545-9112-DD497AAC22D6}" type="presParOf" srcId="{BD37AD80-B853-1647-A31F-46BD7E6C0329}" destId="{B2E5F1B4-E773-FA49-9CBE-68C8B9E93E89}" srcOrd="2" destOrd="0" presId="urn:microsoft.com/office/officeart/2005/8/layout/hProcess4"/>
    <dgm:cxn modelId="{6F50955C-0FCC-EE48-967B-B3B28017B81C}" type="presParOf" srcId="{B2E5F1B4-E773-FA49-9CBE-68C8B9E93E89}" destId="{2814E8B4-2E48-B84C-B593-312D07D4679F}" srcOrd="0" destOrd="0" presId="urn:microsoft.com/office/officeart/2005/8/layout/hProcess4"/>
    <dgm:cxn modelId="{075ED123-C3CC-E445-85CC-CCC80B113307}" type="presParOf" srcId="{B2E5F1B4-E773-FA49-9CBE-68C8B9E93E89}" destId="{D64977FD-7EF0-7942-884A-12FFACCA051A}" srcOrd="1" destOrd="0" presId="urn:microsoft.com/office/officeart/2005/8/layout/hProcess4"/>
    <dgm:cxn modelId="{296296E3-9167-2142-AFB1-DC7BA75C939B}" type="presParOf" srcId="{B2E5F1B4-E773-FA49-9CBE-68C8B9E93E89}" destId="{B50CDBFC-F4AE-C44C-A3E6-62434FEA9A66}" srcOrd="2" destOrd="0" presId="urn:microsoft.com/office/officeart/2005/8/layout/hProcess4"/>
    <dgm:cxn modelId="{68068279-7F7F-8F4D-9A94-75C46D2C922E}" type="presParOf" srcId="{B2E5F1B4-E773-FA49-9CBE-68C8B9E93E89}" destId="{164086FD-4FA6-5449-8EBF-2B9E8C67DB0F}" srcOrd="3" destOrd="0" presId="urn:microsoft.com/office/officeart/2005/8/layout/hProcess4"/>
    <dgm:cxn modelId="{EF374F9E-996D-F44D-9E13-CAB9560C048E}" type="presParOf" srcId="{B2E5F1B4-E773-FA49-9CBE-68C8B9E93E89}" destId="{5EFB9BF3-E8F4-7A4D-A61D-93517125E97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CC3EDF-C106-F141-B7D2-3E5708FFA0CB}"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0A7EC4B2-8E91-6F4A-960B-3A8A8FF5838B}">
      <dgm:prSet phldrT="[Text]" custT="1"/>
      <dgm:spPr>
        <a:solidFill>
          <a:schemeClr val="accent1"/>
        </a:solidFill>
        <a:ln>
          <a:solidFill>
            <a:schemeClr val="tx1"/>
          </a:solidFill>
        </a:ln>
      </dgm:spPr>
      <dgm:t>
        <a:bodyPr/>
        <a:lstStyle/>
        <a:p>
          <a:r>
            <a:rPr lang="en-US" sz="1400" b="1" i="0" dirty="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p>
      </dgm:t>
    </dgm:pt>
    <dgm:pt modelId="{7F772865-395B-B74D-AE95-62165E3715CF}" type="parTrans" cxnId="{C3C2AAF5-2A9D-DF4A-ADA2-119E8F496F3C}">
      <dgm:prSet/>
      <dgm:spPr/>
      <dgm:t>
        <a:bodyPr/>
        <a:lstStyle/>
        <a:p>
          <a:endParaRPr lang="en-US"/>
        </a:p>
      </dgm:t>
    </dgm:pt>
    <dgm:pt modelId="{CC53BC6C-A472-3B4A-89E9-FAFBD23A10AF}" type="sibTrans" cxnId="{C3C2AAF5-2A9D-DF4A-ADA2-119E8F496F3C}">
      <dgm:prSet/>
      <dgm:spPr/>
      <dgm:t>
        <a:bodyPr/>
        <a:lstStyle/>
        <a:p>
          <a:endParaRPr lang="en-US"/>
        </a:p>
      </dgm:t>
    </dgm:pt>
    <dgm:pt modelId="{28001875-D699-D94D-AB6C-2C5A9EF2EEE2}">
      <dgm:prSet custT="1"/>
      <dgm:spPr>
        <a:solidFill>
          <a:schemeClr val="bg1"/>
        </a:solidFill>
        <a:ln w="38100">
          <a:solidFill>
            <a:schemeClr val="accent1"/>
          </a:solidFill>
        </a:ln>
      </dgm:spPr>
      <dgm:t>
        <a:bodyPr/>
        <a:lstStyle/>
        <a:p>
          <a:r>
            <a:rPr lang="en-US" sz="1600" b="1" i="0" dirty="0">
              <a:solidFill>
                <a:schemeClr val="tx1"/>
              </a:solidFill>
            </a:rPr>
            <a:t>Something the individual knows</a:t>
          </a:r>
        </a:p>
      </dgm:t>
    </dgm:pt>
    <dgm:pt modelId="{3E101151-60F3-8C45-BF42-5BC7848BBDE3}" type="parTrans" cxnId="{179473E0-E3B6-3C4F-B250-C2681AE20033}">
      <dgm:prSet/>
      <dgm:spPr/>
      <dgm:t>
        <a:bodyPr/>
        <a:lstStyle/>
        <a:p>
          <a:endParaRPr lang="en-US"/>
        </a:p>
      </dgm:t>
    </dgm:pt>
    <dgm:pt modelId="{22D8E162-C639-D54F-B99B-B98C10719FD1}" type="sibTrans" cxnId="{179473E0-E3B6-3C4F-B250-C2681AE20033}">
      <dgm:prSet/>
      <dgm:spPr/>
      <dgm:t>
        <a:bodyPr/>
        <a:lstStyle/>
        <a:p>
          <a:endParaRPr lang="en-US"/>
        </a:p>
      </dgm:t>
    </dgm:pt>
    <dgm:pt modelId="{665359FE-8281-4543-926A-9886B0466547}">
      <dgm:prSet custT="1"/>
      <dgm:spPr>
        <a:solidFill>
          <a:schemeClr val="bg1"/>
        </a:solidFill>
        <a:ln w="38100">
          <a:solidFill>
            <a:schemeClr val="accent1"/>
          </a:solidFill>
        </a:ln>
      </dgm:spPr>
      <dgm:t>
        <a:bodyPr/>
        <a:lstStyle/>
        <a:p>
          <a:r>
            <a:rPr lang="en-US" sz="1600" b="0" i="0" dirty="0">
              <a:solidFill>
                <a:schemeClr val="tx1"/>
              </a:solidFill>
            </a:rPr>
            <a:t>Examples include a password, a personal identification number (PIN), or answers to a prearranged set of questions</a:t>
          </a:r>
        </a:p>
      </dgm:t>
    </dgm:pt>
    <dgm:pt modelId="{D8F144E2-DEAC-9442-85E5-B56E98A1748E}" type="parTrans" cxnId="{C5950C7B-546D-184C-AE19-40E60D5D2C07}">
      <dgm:prSet/>
      <dgm:spPr/>
      <dgm:t>
        <a:bodyPr/>
        <a:lstStyle/>
        <a:p>
          <a:endParaRPr lang="en-US"/>
        </a:p>
      </dgm:t>
    </dgm:pt>
    <dgm:pt modelId="{71A41394-6EB8-F141-8DBD-814452680B93}" type="sibTrans" cxnId="{C5950C7B-546D-184C-AE19-40E60D5D2C07}">
      <dgm:prSet/>
      <dgm:spPr/>
      <dgm:t>
        <a:bodyPr/>
        <a:lstStyle/>
        <a:p>
          <a:endParaRPr lang="en-US"/>
        </a:p>
      </dgm:t>
    </dgm:pt>
    <dgm:pt modelId="{BD032899-A007-C04B-B105-F065202525BF}">
      <dgm:prSet custT="1"/>
      <dgm:spPr>
        <a:solidFill>
          <a:schemeClr val="bg1"/>
        </a:solidFill>
        <a:ln w="38100">
          <a:solidFill>
            <a:schemeClr val="accent1"/>
          </a:solidFill>
        </a:ln>
      </dgm:spPr>
      <dgm:t>
        <a:bodyPr/>
        <a:lstStyle/>
        <a:p>
          <a:r>
            <a:rPr lang="en-US" sz="1600" b="1" i="0" dirty="0">
              <a:solidFill>
                <a:schemeClr val="tx1"/>
              </a:solidFill>
            </a:rPr>
            <a:t>Something the individual possesses</a:t>
          </a:r>
        </a:p>
      </dgm:t>
    </dgm:pt>
    <dgm:pt modelId="{FE9C1EB0-4EED-304D-BA3B-A3BC1769E586}" type="parTrans" cxnId="{F2F9F786-3221-BC46-AB33-1A5E84F9CC21}">
      <dgm:prSet/>
      <dgm:spPr/>
      <dgm:t>
        <a:bodyPr/>
        <a:lstStyle/>
        <a:p>
          <a:endParaRPr lang="en-US"/>
        </a:p>
      </dgm:t>
    </dgm:pt>
    <dgm:pt modelId="{6E2D310F-2902-F045-B383-764B0609219E}" type="sibTrans" cxnId="{F2F9F786-3221-BC46-AB33-1A5E84F9CC21}">
      <dgm:prSet/>
      <dgm:spPr/>
      <dgm:t>
        <a:bodyPr/>
        <a:lstStyle/>
        <a:p>
          <a:endParaRPr lang="en-US"/>
        </a:p>
      </dgm:t>
    </dgm:pt>
    <dgm:pt modelId="{B2790C47-7AC7-C942-8F54-BB016D7B3E13}">
      <dgm:prSet custT="1"/>
      <dgm:spPr>
        <a:solidFill>
          <a:schemeClr val="bg1"/>
        </a:solidFill>
        <a:ln w="38100">
          <a:solidFill>
            <a:schemeClr val="accent1"/>
          </a:solidFill>
        </a:ln>
      </dgm:spPr>
      <dgm:t>
        <a:bodyPr/>
        <a:lstStyle/>
        <a:p>
          <a:r>
            <a:rPr lang="en-US" sz="1600" b="0" i="0" dirty="0">
              <a:solidFill>
                <a:schemeClr val="tx1"/>
              </a:solidFill>
            </a:rPr>
            <a:t>Examples include cryptographic keys, electronic keycards, smart cards, and physical keys</a:t>
          </a:r>
        </a:p>
      </dgm:t>
    </dgm:pt>
    <dgm:pt modelId="{D704B110-3D33-5C49-BC63-F698E0010288}" type="parTrans" cxnId="{69536CA6-0135-DA46-ADD8-E7B705F7A9FA}">
      <dgm:prSet/>
      <dgm:spPr/>
      <dgm:t>
        <a:bodyPr/>
        <a:lstStyle/>
        <a:p>
          <a:endParaRPr lang="en-US"/>
        </a:p>
      </dgm:t>
    </dgm:pt>
    <dgm:pt modelId="{B83394AA-845B-CD48-882B-3BBA32C1434E}" type="sibTrans" cxnId="{69536CA6-0135-DA46-ADD8-E7B705F7A9FA}">
      <dgm:prSet/>
      <dgm:spPr/>
      <dgm:t>
        <a:bodyPr/>
        <a:lstStyle/>
        <a:p>
          <a:endParaRPr lang="en-US"/>
        </a:p>
      </dgm:t>
    </dgm:pt>
    <dgm:pt modelId="{6DC29E09-2E21-9C49-8703-65E43A9D7C7E}">
      <dgm:prSet custT="1"/>
      <dgm:spPr>
        <a:solidFill>
          <a:schemeClr val="bg1"/>
        </a:solidFill>
        <a:ln w="38100">
          <a:solidFill>
            <a:schemeClr val="accent1"/>
          </a:solidFill>
        </a:ln>
      </dgm:spPr>
      <dgm:t>
        <a:bodyPr/>
        <a:lstStyle/>
        <a:p>
          <a:r>
            <a:rPr lang="en-US" sz="1600" b="0" i="0" dirty="0">
              <a:solidFill>
                <a:schemeClr val="tx1"/>
              </a:solidFill>
            </a:rPr>
            <a:t>This is referred to as a token</a:t>
          </a:r>
        </a:p>
      </dgm:t>
    </dgm:pt>
    <dgm:pt modelId="{FD37885D-ED06-4242-82CD-EE2C08AAA83D}" type="parTrans" cxnId="{C21BEC64-13EB-7B4D-B9E0-B14EAF4B5A83}">
      <dgm:prSet/>
      <dgm:spPr/>
      <dgm:t>
        <a:bodyPr/>
        <a:lstStyle/>
        <a:p>
          <a:endParaRPr lang="en-US"/>
        </a:p>
      </dgm:t>
    </dgm:pt>
    <dgm:pt modelId="{E345136C-FD81-A943-B4EF-05A92A54A472}" type="sibTrans" cxnId="{C21BEC64-13EB-7B4D-B9E0-B14EAF4B5A83}">
      <dgm:prSet/>
      <dgm:spPr/>
      <dgm:t>
        <a:bodyPr/>
        <a:lstStyle/>
        <a:p>
          <a:endParaRPr lang="en-US"/>
        </a:p>
      </dgm:t>
    </dgm:pt>
    <dgm:pt modelId="{51F9C107-0EC3-C047-A93A-3F4869735FE5}">
      <dgm:prSet custT="1"/>
      <dgm:spPr>
        <a:solidFill>
          <a:schemeClr val="bg1"/>
        </a:solidFill>
        <a:ln w="38100">
          <a:solidFill>
            <a:schemeClr val="accent1"/>
          </a:solidFill>
        </a:ln>
      </dgm:spPr>
      <dgm:t>
        <a:bodyPr/>
        <a:lstStyle/>
        <a:p>
          <a:r>
            <a:rPr lang="en-US" sz="1600" b="1" i="0" dirty="0">
              <a:solidFill>
                <a:schemeClr val="tx1"/>
              </a:solidFill>
            </a:rPr>
            <a:t>Something the individual is        (static biometrics)</a:t>
          </a:r>
        </a:p>
      </dgm:t>
    </dgm:pt>
    <dgm:pt modelId="{5A6141A0-4B98-BA43-8455-951068DF1C23}" type="parTrans" cxnId="{957298E0-2BC1-5641-9A4D-CB35AF7B2BB5}">
      <dgm:prSet/>
      <dgm:spPr/>
      <dgm:t>
        <a:bodyPr/>
        <a:lstStyle/>
        <a:p>
          <a:endParaRPr lang="en-US"/>
        </a:p>
      </dgm:t>
    </dgm:pt>
    <dgm:pt modelId="{BA1E137A-D1F7-224A-B836-F6DB4229EED5}" type="sibTrans" cxnId="{957298E0-2BC1-5641-9A4D-CB35AF7B2BB5}">
      <dgm:prSet/>
      <dgm:spPr/>
      <dgm:t>
        <a:bodyPr/>
        <a:lstStyle/>
        <a:p>
          <a:endParaRPr lang="en-US"/>
        </a:p>
      </dgm:t>
    </dgm:pt>
    <dgm:pt modelId="{7A58DE46-5D06-7444-8465-6144DF22194F}">
      <dgm:prSet custT="1"/>
      <dgm:spPr>
        <a:solidFill>
          <a:schemeClr val="bg1"/>
        </a:solidFill>
        <a:ln w="38100">
          <a:solidFill>
            <a:schemeClr val="accent1"/>
          </a:solidFill>
        </a:ln>
      </dgm:spPr>
      <dgm:t>
        <a:bodyPr/>
        <a:lstStyle/>
        <a:p>
          <a:r>
            <a:rPr lang="en-US" sz="1600" b="0" i="0" dirty="0">
              <a:solidFill>
                <a:schemeClr val="tx1"/>
              </a:solidFill>
            </a:rPr>
            <a:t>Examples include recognition by fingerprint, retina, and face</a:t>
          </a:r>
        </a:p>
      </dgm:t>
    </dgm:pt>
    <dgm:pt modelId="{31BB3FB1-E4BC-6542-BE90-0EFE0B63E3A3}" type="parTrans" cxnId="{38D9A8C6-BA45-074E-A2FA-72BDDD01AAD1}">
      <dgm:prSet/>
      <dgm:spPr/>
      <dgm:t>
        <a:bodyPr/>
        <a:lstStyle/>
        <a:p>
          <a:endParaRPr lang="en-US"/>
        </a:p>
      </dgm:t>
    </dgm:pt>
    <dgm:pt modelId="{44B37A57-E780-3040-8B43-3D0D424B9C5C}" type="sibTrans" cxnId="{38D9A8C6-BA45-074E-A2FA-72BDDD01AAD1}">
      <dgm:prSet/>
      <dgm:spPr/>
      <dgm:t>
        <a:bodyPr/>
        <a:lstStyle/>
        <a:p>
          <a:endParaRPr lang="en-US"/>
        </a:p>
      </dgm:t>
    </dgm:pt>
    <dgm:pt modelId="{5F2B4D3F-B5AA-8847-B478-F97049166A61}">
      <dgm:prSet custT="1"/>
      <dgm:spPr>
        <a:solidFill>
          <a:schemeClr val="bg1"/>
        </a:solidFill>
        <a:ln w="38100">
          <a:solidFill>
            <a:schemeClr val="accent1"/>
          </a:solidFill>
        </a:ln>
      </dgm:spPr>
      <dgm:t>
        <a:bodyPr/>
        <a:lstStyle/>
        <a:p>
          <a:r>
            <a:rPr lang="en-US" sz="1600" b="1" i="0" dirty="0">
              <a:solidFill>
                <a:schemeClr val="tx1"/>
              </a:solidFill>
            </a:rPr>
            <a:t>Something the individual does (dynamic biometrics)</a:t>
          </a:r>
        </a:p>
      </dgm:t>
    </dgm:pt>
    <dgm:pt modelId="{3AF83B4A-19C2-9E41-B0F5-DF50739C92D0}" type="parTrans" cxnId="{20A5FFD9-1755-764C-8AAF-0749D788A4FD}">
      <dgm:prSet/>
      <dgm:spPr/>
      <dgm:t>
        <a:bodyPr/>
        <a:lstStyle/>
        <a:p>
          <a:endParaRPr lang="en-US"/>
        </a:p>
      </dgm:t>
    </dgm:pt>
    <dgm:pt modelId="{03AC5ABF-0D32-A34F-9803-FB340C6D5423}" type="sibTrans" cxnId="{20A5FFD9-1755-764C-8AAF-0749D788A4FD}">
      <dgm:prSet/>
      <dgm:spPr/>
      <dgm:t>
        <a:bodyPr/>
        <a:lstStyle/>
        <a:p>
          <a:endParaRPr lang="en-US"/>
        </a:p>
      </dgm:t>
    </dgm:pt>
    <dgm:pt modelId="{3D2163D2-9B59-924C-B184-4A8985166780}">
      <dgm:prSet custT="1"/>
      <dgm:spPr>
        <a:solidFill>
          <a:schemeClr val="bg1"/>
        </a:solidFill>
        <a:ln w="38100">
          <a:solidFill>
            <a:schemeClr val="accent1"/>
          </a:solidFill>
        </a:ln>
      </dgm:spPr>
      <dgm:t>
        <a:bodyPr/>
        <a:lstStyle/>
        <a:p>
          <a:r>
            <a:rPr lang="en-US" sz="1600" b="0" i="0" dirty="0">
              <a:solidFill>
                <a:schemeClr val="tx1"/>
              </a:solidFill>
            </a:rPr>
            <a:t>Examples include recognition by voice pattern, handwriting characteristics, and typing rhythm</a:t>
          </a:r>
        </a:p>
      </dgm:t>
    </dgm:pt>
    <dgm:pt modelId="{014A7122-F640-2549-8E38-AC1EA2FD2202}" type="parTrans" cxnId="{87EF9F83-E037-D849-AFF9-6662B6DC77EA}">
      <dgm:prSet/>
      <dgm:spPr/>
      <dgm:t>
        <a:bodyPr/>
        <a:lstStyle/>
        <a:p>
          <a:endParaRPr lang="en-US"/>
        </a:p>
      </dgm:t>
    </dgm:pt>
    <dgm:pt modelId="{C79F7D77-7959-9E49-B8E9-9B90FD215C87}" type="sibTrans" cxnId="{87EF9F83-E037-D849-AFF9-6662B6DC77EA}">
      <dgm:prSet/>
      <dgm:spPr/>
      <dgm:t>
        <a:bodyPr/>
        <a:lstStyle/>
        <a:p>
          <a:endParaRPr lang="en-US"/>
        </a:p>
      </dgm:t>
    </dgm:pt>
    <dgm:pt modelId="{C61A0115-AB12-FA46-869D-AA194F831FE3}" type="pres">
      <dgm:prSet presAssocID="{7BCC3EDF-C106-F141-B7D2-3E5708FFA0CB}" presName="diagram" presStyleCnt="0">
        <dgm:presLayoutVars>
          <dgm:chMax val="1"/>
          <dgm:dir/>
          <dgm:animLvl val="ctr"/>
          <dgm:resizeHandles val="exact"/>
        </dgm:presLayoutVars>
      </dgm:prSet>
      <dgm:spPr/>
    </dgm:pt>
    <dgm:pt modelId="{6BA938A2-180E-6F4F-94F0-ADD3D177E89F}" type="pres">
      <dgm:prSet presAssocID="{7BCC3EDF-C106-F141-B7D2-3E5708FFA0CB}" presName="matrix" presStyleCnt="0"/>
      <dgm:spPr/>
    </dgm:pt>
    <dgm:pt modelId="{716C6E66-6D8D-EE4A-B36D-2388F1ABF5C2}" type="pres">
      <dgm:prSet presAssocID="{7BCC3EDF-C106-F141-B7D2-3E5708FFA0CB}" presName="tile1" presStyleLbl="node1" presStyleIdx="0" presStyleCnt="4"/>
      <dgm:spPr/>
    </dgm:pt>
    <dgm:pt modelId="{3C2361F2-CD6A-9541-BA49-3ED56B1C1AEC}" type="pres">
      <dgm:prSet presAssocID="{7BCC3EDF-C106-F141-B7D2-3E5708FFA0CB}" presName="tile1text" presStyleLbl="node1" presStyleIdx="0" presStyleCnt="4">
        <dgm:presLayoutVars>
          <dgm:chMax val="0"/>
          <dgm:chPref val="0"/>
          <dgm:bulletEnabled val="1"/>
        </dgm:presLayoutVars>
      </dgm:prSet>
      <dgm:spPr/>
    </dgm:pt>
    <dgm:pt modelId="{E33CCF0F-3973-8E4B-AFC2-9E3BFB300320}" type="pres">
      <dgm:prSet presAssocID="{7BCC3EDF-C106-F141-B7D2-3E5708FFA0CB}" presName="tile2" presStyleLbl="node1" presStyleIdx="1" presStyleCnt="4"/>
      <dgm:spPr/>
    </dgm:pt>
    <dgm:pt modelId="{3964FF08-51CD-8E4A-A52B-CE0591C80803}" type="pres">
      <dgm:prSet presAssocID="{7BCC3EDF-C106-F141-B7D2-3E5708FFA0CB}" presName="tile2text" presStyleLbl="node1" presStyleIdx="1" presStyleCnt="4">
        <dgm:presLayoutVars>
          <dgm:chMax val="0"/>
          <dgm:chPref val="0"/>
          <dgm:bulletEnabled val="1"/>
        </dgm:presLayoutVars>
      </dgm:prSet>
      <dgm:spPr/>
    </dgm:pt>
    <dgm:pt modelId="{59447268-F71E-A04B-AABB-B2CD824296C8}" type="pres">
      <dgm:prSet presAssocID="{7BCC3EDF-C106-F141-B7D2-3E5708FFA0CB}" presName="tile3" presStyleLbl="node1" presStyleIdx="2" presStyleCnt="4"/>
      <dgm:spPr/>
    </dgm:pt>
    <dgm:pt modelId="{45B707E8-4577-EC49-A346-FCED2702903B}" type="pres">
      <dgm:prSet presAssocID="{7BCC3EDF-C106-F141-B7D2-3E5708FFA0CB}" presName="tile3text" presStyleLbl="node1" presStyleIdx="2" presStyleCnt="4">
        <dgm:presLayoutVars>
          <dgm:chMax val="0"/>
          <dgm:chPref val="0"/>
          <dgm:bulletEnabled val="1"/>
        </dgm:presLayoutVars>
      </dgm:prSet>
      <dgm:spPr/>
    </dgm:pt>
    <dgm:pt modelId="{467BDF3E-6D34-FA47-810C-C7A7578EB239}" type="pres">
      <dgm:prSet presAssocID="{7BCC3EDF-C106-F141-B7D2-3E5708FFA0CB}" presName="tile4" presStyleLbl="node1" presStyleIdx="3" presStyleCnt="4"/>
      <dgm:spPr/>
    </dgm:pt>
    <dgm:pt modelId="{5C789DE4-B3C3-A748-808B-2C26450EC1CD}" type="pres">
      <dgm:prSet presAssocID="{7BCC3EDF-C106-F141-B7D2-3E5708FFA0CB}" presName="tile4text" presStyleLbl="node1" presStyleIdx="3" presStyleCnt="4">
        <dgm:presLayoutVars>
          <dgm:chMax val="0"/>
          <dgm:chPref val="0"/>
          <dgm:bulletEnabled val="1"/>
        </dgm:presLayoutVars>
      </dgm:prSet>
      <dgm:spPr/>
    </dgm:pt>
    <dgm:pt modelId="{B4F1DF56-0CCF-E242-9FDC-CAAD6A8AFBAE}" type="pres">
      <dgm:prSet presAssocID="{7BCC3EDF-C106-F141-B7D2-3E5708FFA0CB}" presName="centerTile" presStyleLbl="fgShp" presStyleIdx="0" presStyleCnt="1" custScaleX="106227" custScaleY="109589">
        <dgm:presLayoutVars>
          <dgm:chMax val="0"/>
          <dgm:chPref val="0"/>
        </dgm:presLayoutVars>
      </dgm:prSet>
      <dgm:spPr/>
    </dgm:pt>
  </dgm:ptLst>
  <dgm:cxnLst>
    <dgm:cxn modelId="{28B72F00-8798-6049-A681-F7AE4FE5AF12}" type="presOf" srcId="{BD032899-A007-C04B-B105-F065202525BF}" destId="{E33CCF0F-3973-8E4B-AFC2-9E3BFB300320}" srcOrd="0" destOrd="0" presId="urn:microsoft.com/office/officeart/2005/8/layout/matrix1"/>
    <dgm:cxn modelId="{321AAF07-10A1-2245-8997-858B36D8EB73}" type="presOf" srcId="{665359FE-8281-4543-926A-9886B0466547}" destId="{3C2361F2-CD6A-9541-BA49-3ED56B1C1AEC}" srcOrd="1" destOrd="1" presId="urn:microsoft.com/office/officeart/2005/8/layout/matrix1"/>
    <dgm:cxn modelId="{BDFC6C0B-7DB2-D846-B334-2A5F0280561F}" type="presOf" srcId="{B2790C47-7AC7-C942-8F54-BB016D7B3E13}" destId="{E33CCF0F-3973-8E4B-AFC2-9E3BFB300320}" srcOrd="0" destOrd="1" presId="urn:microsoft.com/office/officeart/2005/8/layout/matrix1"/>
    <dgm:cxn modelId="{39149425-2A49-A04A-A30D-435AAF97F444}" type="presOf" srcId="{B2790C47-7AC7-C942-8F54-BB016D7B3E13}" destId="{3964FF08-51CD-8E4A-A52B-CE0591C80803}" srcOrd="1" destOrd="1" presId="urn:microsoft.com/office/officeart/2005/8/layout/matrix1"/>
    <dgm:cxn modelId="{D1F8EB3D-C3D7-F04B-9123-540203B17B83}" type="presOf" srcId="{51F9C107-0EC3-C047-A93A-3F4869735FE5}" destId="{59447268-F71E-A04B-AABB-B2CD824296C8}" srcOrd="0" destOrd="0" presId="urn:microsoft.com/office/officeart/2005/8/layout/matrix1"/>
    <dgm:cxn modelId="{BA12B43F-4ACE-FD4E-AA5B-2AD3F26C42E2}" type="presOf" srcId="{665359FE-8281-4543-926A-9886B0466547}" destId="{716C6E66-6D8D-EE4A-B36D-2388F1ABF5C2}" srcOrd="0" destOrd="1" presId="urn:microsoft.com/office/officeart/2005/8/layout/matrix1"/>
    <dgm:cxn modelId="{81237842-CABB-654E-B017-21F90AED5EE3}" type="presOf" srcId="{3D2163D2-9B59-924C-B184-4A8985166780}" destId="{467BDF3E-6D34-FA47-810C-C7A7578EB239}" srcOrd="0" destOrd="1" presId="urn:microsoft.com/office/officeart/2005/8/layout/matrix1"/>
    <dgm:cxn modelId="{C21BEC64-13EB-7B4D-B9E0-B14EAF4B5A83}" srcId="{B2790C47-7AC7-C942-8F54-BB016D7B3E13}" destId="{6DC29E09-2E21-9C49-8703-65E43A9D7C7E}" srcOrd="0" destOrd="0" parTransId="{FD37885D-ED06-4242-82CD-EE2C08AAA83D}" sibTransId="{E345136C-FD81-A943-B4EF-05A92A54A472}"/>
    <dgm:cxn modelId="{56D9A851-0145-C342-87BA-1957BF5A3938}" type="presOf" srcId="{5F2B4D3F-B5AA-8847-B478-F97049166A61}" destId="{467BDF3E-6D34-FA47-810C-C7A7578EB239}" srcOrd="0" destOrd="0" presId="urn:microsoft.com/office/officeart/2005/8/layout/matrix1"/>
    <dgm:cxn modelId="{C5950C7B-546D-184C-AE19-40E60D5D2C07}" srcId="{28001875-D699-D94D-AB6C-2C5A9EF2EEE2}" destId="{665359FE-8281-4543-926A-9886B0466547}" srcOrd="0" destOrd="0" parTransId="{D8F144E2-DEAC-9442-85E5-B56E98A1748E}" sibTransId="{71A41394-6EB8-F141-8DBD-814452680B93}"/>
    <dgm:cxn modelId="{A2F4C67E-077E-6F4C-9255-017F9E23608F}" type="presOf" srcId="{28001875-D699-D94D-AB6C-2C5A9EF2EEE2}" destId="{3C2361F2-CD6A-9541-BA49-3ED56B1C1AEC}" srcOrd="1" destOrd="0" presId="urn:microsoft.com/office/officeart/2005/8/layout/matrix1"/>
    <dgm:cxn modelId="{F748D47E-858E-CC43-A825-9C0E97388D97}" type="presOf" srcId="{0A7EC4B2-8E91-6F4A-960B-3A8A8FF5838B}" destId="{B4F1DF56-0CCF-E242-9FDC-CAAD6A8AFBAE}" srcOrd="0" destOrd="0" presId="urn:microsoft.com/office/officeart/2005/8/layout/matrix1"/>
    <dgm:cxn modelId="{60CA9581-C508-5341-8607-46FA29215CD4}" type="presOf" srcId="{51F9C107-0EC3-C047-A93A-3F4869735FE5}" destId="{45B707E8-4577-EC49-A346-FCED2702903B}" srcOrd="1" destOrd="0" presId="urn:microsoft.com/office/officeart/2005/8/layout/matrix1"/>
    <dgm:cxn modelId="{87EF9F83-E037-D849-AFF9-6662B6DC77EA}" srcId="{5F2B4D3F-B5AA-8847-B478-F97049166A61}" destId="{3D2163D2-9B59-924C-B184-4A8985166780}" srcOrd="0" destOrd="0" parTransId="{014A7122-F640-2549-8E38-AC1EA2FD2202}" sibTransId="{C79F7D77-7959-9E49-B8E9-9B90FD215C87}"/>
    <dgm:cxn modelId="{F2F9F786-3221-BC46-AB33-1A5E84F9CC21}" srcId="{0A7EC4B2-8E91-6F4A-960B-3A8A8FF5838B}" destId="{BD032899-A007-C04B-B105-F065202525BF}" srcOrd="1" destOrd="0" parTransId="{FE9C1EB0-4EED-304D-BA3B-A3BC1769E586}" sibTransId="{6E2D310F-2902-F045-B383-764B0609219E}"/>
    <dgm:cxn modelId="{277C7593-F4E2-0D4F-A94E-73130C7C5D36}" type="presOf" srcId="{7A58DE46-5D06-7444-8465-6144DF22194F}" destId="{59447268-F71E-A04B-AABB-B2CD824296C8}" srcOrd="0" destOrd="1" presId="urn:microsoft.com/office/officeart/2005/8/layout/matrix1"/>
    <dgm:cxn modelId="{69536CA6-0135-DA46-ADD8-E7B705F7A9FA}" srcId="{BD032899-A007-C04B-B105-F065202525BF}" destId="{B2790C47-7AC7-C942-8F54-BB016D7B3E13}" srcOrd="0" destOrd="0" parTransId="{D704B110-3D33-5C49-BC63-F698E0010288}" sibTransId="{B83394AA-845B-CD48-882B-3BBA32C1434E}"/>
    <dgm:cxn modelId="{2103BDBA-A0DD-5346-B731-0306D044697E}" type="presOf" srcId="{5F2B4D3F-B5AA-8847-B478-F97049166A61}" destId="{5C789DE4-B3C3-A748-808B-2C26450EC1CD}" srcOrd="1" destOrd="0" presId="urn:microsoft.com/office/officeart/2005/8/layout/matrix1"/>
    <dgm:cxn modelId="{38D9A8C6-BA45-074E-A2FA-72BDDD01AAD1}" srcId="{51F9C107-0EC3-C047-A93A-3F4869735FE5}" destId="{7A58DE46-5D06-7444-8465-6144DF22194F}" srcOrd="0" destOrd="0" parTransId="{31BB3FB1-E4BC-6542-BE90-0EFE0B63E3A3}" sibTransId="{44B37A57-E780-3040-8B43-3D0D424B9C5C}"/>
    <dgm:cxn modelId="{63DFEBC8-6448-CD4D-83F5-C88470B9BA4B}" type="presOf" srcId="{28001875-D699-D94D-AB6C-2C5A9EF2EEE2}" destId="{716C6E66-6D8D-EE4A-B36D-2388F1ABF5C2}" srcOrd="0" destOrd="0" presId="urn:microsoft.com/office/officeart/2005/8/layout/matrix1"/>
    <dgm:cxn modelId="{B825BED2-56E1-9E4A-8F4F-E4935F1F0C60}" type="presOf" srcId="{3D2163D2-9B59-924C-B184-4A8985166780}" destId="{5C789DE4-B3C3-A748-808B-2C26450EC1CD}" srcOrd="1" destOrd="1" presId="urn:microsoft.com/office/officeart/2005/8/layout/matrix1"/>
    <dgm:cxn modelId="{18709ED7-E693-C046-AC44-26B4ACF1B2FE}" type="presOf" srcId="{6DC29E09-2E21-9C49-8703-65E43A9D7C7E}" destId="{E33CCF0F-3973-8E4B-AFC2-9E3BFB300320}" srcOrd="0" destOrd="2" presId="urn:microsoft.com/office/officeart/2005/8/layout/matrix1"/>
    <dgm:cxn modelId="{20A5FFD9-1755-764C-8AAF-0749D788A4FD}" srcId="{0A7EC4B2-8E91-6F4A-960B-3A8A8FF5838B}" destId="{5F2B4D3F-B5AA-8847-B478-F97049166A61}" srcOrd="3" destOrd="0" parTransId="{3AF83B4A-19C2-9E41-B0F5-DF50739C92D0}" sibTransId="{03AC5ABF-0D32-A34F-9803-FB340C6D5423}"/>
    <dgm:cxn modelId="{DAF70DDF-A451-6E42-8610-168024CA1B9A}" type="presOf" srcId="{6DC29E09-2E21-9C49-8703-65E43A9D7C7E}" destId="{3964FF08-51CD-8E4A-A52B-CE0591C80803}" srcOrd="1" destOrd="2" presId="urn:microsoft.com/office/officeart/2005/8/layout/matrix1"/>
    <dgm:cxn modelId="{4335F6DF-2CF3-724C-A97D-5C259D0498DC}" type="presOf" srcId="{BD032899-A007-C04B-B105-F065202525BF}" destId="{3964FF08-51CD-8E4A-A52B-CE0591C80803}" srcOrd="1" destOrd="0" presId="urn:microsoft.com/office/officeart/2005/8/layout/matrix1"/>
    <dgm:cxn modelId="{179473E0-E3B6-3C4F-B250-C2681AE20033}" srcId="{0A7EC4B2-8E91-6F4A-960B-3A8A8FF5838B}" destId="{28001875-D699-D94D-AB6C-2C5A9EF2EEE2}" srcOrd="0" destOrd="0" parTransId="{3E101151-60F3-8C45-BF42-5BC7848BBDE3}" sibTransId="{22D8E162-C639-D54F-B99B-B98C10719FD1}"/>
    <dgm:cxn modelId="{957298E0-2BC1-5641-9A4D-CB35AF7B2BB5}" srcId="{0A7EC4B2-8E91-6F4A-960B-3A8A8FF5838B}" destId="{51F9C107-0EC3-C047-A93A-3F4869735FE5}" srcOrd="2" destOrd="0" parTransId="{5A6141A0-4B98-BA43-8455-951068DF1C23}" sibTransId="{BA1E137A-D1F7-224A-B836-F6DB4229EED5}"/>
    <dgm:cxn modelId="{4986F8F3-E9B6-E349-9238-2AF8B59FD50F}" type="presOf" srcId="{7A58DE46-5D06-7444-8465-6144DF22194F}" destId="{45B707E8-4577-EC49-A346-FCED2702903B}" srcOrd="1" destOrd="1" presId="urn:microsoft.com/office/officeart/2005/8/layout/matrix1"/>
    <dgm:cxn modelId="{C3C2AAF5-2A9D-DF4A-ADA2-119E8F496F3C}" srcId="{7BCC3EDF-C106-F141-B7D2-3E5708FFA0CB}" destId="{0A7EC4B2-8E91-6F4A-960B-3A8A8FF5838B}" srcOrd="0" destOrd="0" parTransId="{7F772865-395B-B74D-AE95-62165E3715CF}" sibTransId="{CC53BC6C-A472-3B4A-89E9-FAFBD23A10AF}"/>
    <dgm:cxn modelId="{91E4E7F8-A4FE-444C-95BB-757468EC1ABD}" type="presOf" srcId="{7BCC3EDF-C106-F141-B7D2-3E5708FFA0CB}" destId="{C61A0115-AB12-FA46-869D-AA194F831FE3}" srcOrd="0" destOrd="0" presId="urn:microsoft.com/office/officeart/2005/8/layout/matrix1"/>
    <dgm:cxn modelId="{24F7A38E-C03B-A84E-9D99-148F4DBA6379}" type="presParOf" srcId="{C61A0115-AB12-FA46-869D-AA194F831FE3}" destId="{6BA938A2-180E-6F4F-94F0-ADD3D177E89F}" srcOrd="0" destOrd="0" presId="urn:microsoft.com/office/officeart/2005/8/layout/matrix1"/>
    <dgm:cxn modelId="{D89B16D0-E05E-E64C-8223-2416076F5051}" type="presParOf" srcId="{6BA938A2-180E-6F4F-94F0-ADD3D177E89F}" destId="{716C6E66-6D8D-EE4A-B36D-2388F1ABF5C2}" srcOrd="0" destOrd="0" presId="urn:microsoft.com/office/officeart/2005/8/layout/matrix1"/>
    <dgm:cxn modelId="{78E37F23-2901-EA46-A719-4ED7724F8779}" type="presParOf" srcId="{6BA938A2-180E-6F4F-94F0-ADD3D177E89F}" destId="{3C2361F2-CD6A-9541-BA49-3ED56B1C1AEC}" srcOrd="1" destOrd="0" presId="urn:microsoft.com/office/officeart/2005/8/layout/matrix1"/>
    <dgm:cxn modelId="{A20411B5-CFDE-9B4B-8153-4B1B01EBEEC3}" type="presParOf" srcId="{6BA938A2-180E-6F4F-94F0-ADD3D177E89F}" destId="{E33CCF0F-3973-8E4B-AFC2-9E3BFB300320}" srcOrd="2" destOrd="0" presId="urn:microsoft.com/office/officeart/2005/8/layout/matrix1"/>
    <dgm:cxn modelId="{1A9B82D1-DA41-DF46-AB61-DCEE5016A9B4}" type="presParOf" srcId="{6BA938A2-180E-6F4F-94F0-ADD3D177E89F}" destId="{3964FF08-51CD-8E4A-A52B-CE0591C80803}" srcOrd="3" destOrd="0" presId="urn:microsoft.com/office/officeart/2005/8/layout/matrix1"/>
    <dgm:cxn modelId="{B50139EA-399A-CE4B-BF44-797D9177DF31}" type="presParOf" srcId="{6BA938A2-180E-6F4F-94F0-ADD3D177E89F}" destId="{59447268-F71E-A04B-AABB-B2CD824296C8}" srcOrd="4" destOrd="0" presId="urn:microsoft.com/office/officeart/2005/8/layout/matrix1"/>
    <dgm:cxn modelId="{A8F2FB67-7402-FE43-9E97-3B502D6195CD}" type="presParOf" srcId="{6BA938A2-180E-6F4F-94F0-ADD3D177E89F}" destId="{45B707E8-4577-EC49-A346-FCED2702903B}" srcOrd="5" destOrd="0" presId="urn:microsoft.com/office/officeart/2005/8/layout/matrix1"/>
    <dgm:cxn modelId="{66368D39-EF34-4A49-B43D-90D4D0CD91E5}" type="presParOf" srcId="{6BA938A2-180E-6F4F-94F0-ADD3D177E89F}" destId="{467BDF3E-6D34-FA47-810C-C7A7578EB239}" srcOrd="6" destOrd="0" presId="urn:microsoft.com/office/officeart/2005/8/layout/matrix1"/>
    <dgm:cxn modelId="{3EBEB9D7-C4FE-9A4C-BCBC-E5191ED2F3AB}" type="presParOf" srcId="{6BA938A2-180E-6F4F-94F0-ADD3D177E89F}" destId="{5C789DE4-B3C3-A748-808B-2C26450EC1CD}" srcOrd="7" destOrd="0" presId="urn:microsoft.com/office/officeart/2005/8/layout/matrix1"/>
    <dgm:cxn modelId="{9B37A963-37D0-784A-8BF2-DFF21738677D}" type="presParOf" srcId="{C61A0115-AB12-FA46-869D-AA194F831FE3}" destId="{B4F1DF56-0CCF-E242-9FDC-CAAD6A8AFBA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2A9FE5-F034-EF49-9E33-E67A70529487}" type="doc">
      <dgm:prSet loTypeId="urn:microsoft.com/office/officeart/2005/8/layout/radial1" loCatId="relationship" qsTypeId="urn:microsoft.com/office/officeart/2005/8/quickstyle/simple4" qsCatId="simple" csTypeId="urn:microsoft.com/office/officeart/2005/8/colors/accent1_2" csCatId="accent1" phldr="1"/>
      <dgm:spPr/>
      <dgm:t>
        <a:bodyPr/>
        <a:lstStyle/>
        <a:p>
          <a:endParaRPr lang="en-US"/>
        </a:p>
      </dgm:t>
    </dgm:pt>
    <dgm:pt modelId="{42A1BA9C-61D5-EE4E-B529-680C2C0B779B}">
      <dgm:prSet phldrT="[Text]" custT="1"/>
      <dgm:spPr>
        <a:solidFill>
          <a:schemeClr val="bg1"/>
        </a:solidFill>
        <a:ln>
          <a:solidFill>
            <a:schemeClr val="accent1"/>
          </a:solidFill>
        </a:ln>
      </dgm:spPr>
      <dgm:t>
        <a:bodyPr/>
        <a:lstStyle/>
        <a:p>
          <a:r>
            <a:rPr lang="en-US" sz="1400" dirty="0">
              <a:solidFill>
                <a:schemeClr val="tx1"/>
              </a:solidFill>
            </a:rPr>
            <a:t>Central to the problem of authenticated key exchange are two issues:</a:t>
          </a:r>
        </a:p>
      </dgm:t>
    </dgm:pt>
    <dgm:pt modelId="{52565F00-D9E7-6E49-9102-3499B88A60C3}" type="parTrans" cxnId="{6730CD73-499B-434D-84BA-3B5C1F3C00A1}">
      <dgm:prSet/>
      <dgm:spPr/>
      <dgm:t>
        <a:bodyPr/>
        <a:lstStyle/>
        <a:p>
          <a:endParaRPr lang="en-US"/>
        </a:p>
      </dgm:t>
    </dgm:pt>
    <dgm:pt modelId="{344A0ED5-1AFB-464A-9400-C217B0375C89}" type="sibTrans" cxnId="{6730CD73-499B-434D-84BA-3B5C1F3C00A1}">
      <dgm:prSet/>
      <dgm:spPr/>
      <dgm:t>
        <a:bodyPr/>
        <a:lstStyle/>
        <a:p>
          <a:endParaRPr lang="en-US"/>
        </a:p>
      </dgm:t>
    </dgm:pt>
    <dgm:pt modelId="{187C03DD-AB0B-3747-BA07-2D987064DC1D}">
      <dgm:prSet custT="1"/>
      <dgm:spPr>
        <a:solidFill>
          <a:schemeClr val="bg1"/>
        </a:solidFill>
        <a:ln>
          <a:solidFill>
            <a:schemeClr val="accent1"/>
          </a:solidFill>
        </a:ln>
      </dgm:spPr>
      <dgm:t>
        <a:bodyPr/>
        <a:lstStyle/>
        <a:p>
          <a:r>
            <a:rPr lang="en-US" sz="1400" dirty="0">
              <a:solidFill>
                <a:schemeClr val="tx1"/>
              </a:solidFill>
            </a:rPr>
            <a:t>     Confidentiality</a:t>
          </a:r>
        </a:p>
      </dgm:t>
    </dgm:pt>
    <dgm:pt modelId="{0586B7DB-B08F-144C-AFC0-8CE70498859B}" type="parTrans" cxnId="{6EC288C5-0B77-B649-ADAB-F58AA1721FD8}">
      <dgm:prSet/>
      <dgm:spPr>
        <a:ln>
          <a:solidFill>
            <a:schemeClr val="accent1"/>
          </a:solidFill>
        </a:ln>
      </dgm:spPr>
      <dgm:t>
        <a:bodyPr/>
        <a:lstStyle/>
        <a:p>
          <a:endParaRPr lang="en-US" dirty="0"/>
        </a:p>
      </dgm:t>
    </dgm:pt>
    <dgm:pt modelId="{5B1CAE48-BC08-CB42-B02F-A84F6F813BD2}" type="sibTrans" cxnId="{6EC288C5-0B77-B649-ADAB-F58AA1721FD8}">
      <dgm:prSet/>
      <dgm:spPr/>
      <dgm:t>
        <a:bodyPr/>
        <a:lstStyle/>
        <a:p>
          <a:endParaRPr lang="en-US"/>
        </a:p>
      </dgm:t>
    </dgm:pt>
    <dgm:pt modelId="{BC6F485A-354F-7B40-B99B-ED35E7B7A921}">
      <dgm:prSet custT="1"/>
      <dgm:spPr>
        <a:solidFill>
          <a:schemeClr val="bg1"/>
        </a:solidFill>
        <a:ln>
          <a:solidFill>
            <a:schemeClr val="accent1"/>
          </a:solidFill>
        </a:ln>
      </dgm:spPr>
      <dgm:t>
        <a:bodyPr/>
        <a:lstStyle/>
        <a:p>
          <a:r>
            <a:rPr lang="en-US" sz="1400" dirty="0">
              <a:solidFill>
                <a:schemeClr val="tx1"/>
              </a:solidFill>
            </a:rPr>
            <a:t>Essential identification and session-key information must be communicated in encrypted form</a:t>
          </a:r>
        </a:p>
      </dgm:t>
    </dgm:pt>
    <dgm:pt modelId="{FD5C5823-9EC5-9042-849F-3E6B35818E5D}" type="parTrans" cxnId="{E116BD04-99C2-9348-8234-9707D95DC2E5}">
      <dgm:prSet/>
      <dgm:spPr/>
      <dgm:t>
        <a:bodyPr/>
        <a:lstStyle/>
        <a:p>
          <a:endParaRPr lang="en-US"/>
        </a:p>
      </dgm:t>
    </dgm:pt>
    <dgm:pt modelId="{F13F9511-0498-C54E-AB29-92A386F4D504}" type="sibTrans" cxnId="{E116BD04-99C2-9348-8234-9707D95DC2E5}">
      <dgm:prSet/>
      <dgm:spPr/>
      <dgm:t>
        <a:bodyPr/>
        <a:lstStyle/>
        <a:p>
          <a:endParaRPr lang="en-US"/>
        </a:p>
      </dgm:t>
    </dgm:pt>
    <dgm:pt modelId="{E376A5E1-9AA9-8E44-9670-91AB4AEDB761}">
      <dgm:prSet custT="1"/>
      <dgm:spPr>
        <a:solidFill>
          <a:schemeClr val="bg1"/>
        </a:solidFill>
        <a:ln>
          <a:solidFill>
            <a:schemeClr val="accent1"/>
          </a:solidFill>
        </a:ln>
      </dgm:spPr>
      <dgm:t>
        <a:bodyPr/>
        <a:lstStyle/>
        <a:p>
          <a:r>
            <a:rPr lang="en-US" sz="1400" dirty="0">
              <a:solidFill>
                <a:schemeClr val="tx1"/>
              </a:solidFill>
            </a:rPr>
            <a:t>This requires the prior existence of secret or public keys that can be used for this purpose</a:t>
          </a:r>
        </a:p>
      </dgm:t>
    </dgm:pt>
    <dgm:pt modelId="{BD985E6A-32EB-0344-9A1A-B74803B7BFE5}" type="parTrans" cxnId="{A2F83DB5-ABE1-4F4C-8416-76D1FA08C686}">
      <dgm:prSet/>
      <dgm:spPr/>
      <dgm:t>
        <a:bodyPr/>
        <a:lstStyle/>
        <a:p>
          <a:endParaRPr lang="en-US"/>
        </a:p>
      </dgm:t>
    </dgm:pt>
    <dgm:pt modelId="{D57CBA84-8AA5-9A4B-B0ED-283ABD207352}" type="sibTrans" cxnId="{A2F83DB5-ABE1-4F4C-8416-76D1FA08C686}">
      <dgm:prSet/>
      <dgm:spPr/>
      <dgm:t>
        <a:bodyPr/>
        <a:lstStyle/>
        <a:p>
          <a:endParaRPr lang="en-US"/>
        </a:p>
      </dgm:t>
    </dgm:pt>
    <dgm:pt modelId="{B997280A-9C03-234D-AFD4-0066649F1085}">
      <dgm:prSet custT="1"/>
      <dgm:spPr>
        <a:solidFill>
          <a:schemeClr val="bg1"/>
        </a:solidFill>
        <a:ln>
          <a:solidFill>
            <a:schemeClr val="accent1"/>
          </a:solidFill>
        </a:ln>
      </dgm:spPr>
      <dgm:t>
        <a:bodyPr/>
        <a:lstStyle/>
        <a:p>
          <a:r>
            <a:rPr lang="en-US" sz="1400" dirty="0">
              <a:solidFill>
                <a:schemeClr val="tx1"/>
              </a:solidFill>
            </a:rPr>
            <a:t>    Timeliness</a:t>
          </a:r>
        </a:p>
      </dgm:t>
    </dgm:pt>
    <dgm:pt modelId="{F28F2FD2-9D75-824D-B1B1-46A5B8F72073}" type="parTrans" cxnId="{FE9945A1-B1D4-A447-B2D4-80CB9FF16139}">
      <dgm:prSet/>
      <dgm:spPr>
        <a:ln>
          <a:solidFill>
            <a:schemeClr val="accent1"/>
          </a:solidFill>
        </a:ln>
      </dgm:spPr>
      <dgm:t>
        <a:bodyPr/>
        <a:lstStyle/>
        <a:p>
          <a:endParaRPr lang="en-US" dirty="0"/>
        </a:p>
      </dgm:t>
    </dgm:pt>
    <dgm:pt modelId="{54A4C9ED-BDB1-9B49-B1DC-51E76CEA5A15}" type="sibTrans" cxnId="{FE9945A1-B1D4-A447-B2D4-80CB9FF16139}">
      <dgm:prSet/>
      <dgm:spPr/>
      <dgm:t>
        <a:bodyPr/>
        <a:lstStyle/>
        <a:p>
          <a:endParaRPr lang="en-US"/>
        </a:p>
      </dgm:t>
    </dgm:pt>
    <dgm:pt modelId="{A214BCE4-B8A3-8E40-9F7F-863AAB46267A}">
      <dgm:prSet custT="1"/>
      <dgm:spPr>
        <a:solidFill>
          <a:schemeClr val="bg1"/>
        </a:solidFill>
        <a:ln>
          <a:solidFill>
            <a:schemeClr val="accent1"/>
          </a:solidFill>
        </a:ln>
      </dgm:spPr>
      <dgm:t>
        <a:bodyPr/>
        <a:lstStyle/>
        <a:p>
          <a:r>
            <a:rPr lang="en-US" sz="1400" dirty="0">
              <a:solidFill>
                <a:schemeClr val="tx1"/>
              </a:solidFill>
            </a:rPr>
            <a:t>Important because of the threat of message replays</a:t>
          </a:r>
        </a:p>
      </dgm:t>
    </dgm:pt>
    <dgm:pt modelId="{26989117-9653-3B47-8203-E41ADD7B6C6B}" type="parTrans" cxnId="{E01C6ED9-7882-7040-AC84-919CA8AA44C1}">
      <dgm:prSet/>
      <dgm:spPr/>
      <dgm:t>
        <a:bodyPr/>
        <a:lstStyle/>
        <a:p>
          <a:endParaRPr lang="en-US"/>
        </a:p>
      </dgm:t>
    </dgm:pt>
    <dgm:pt modelId="{60175D9F-E6C6-7C40-9064-C1F3F69AD9F6}" type="sibTrans" cxnId="{E01C6ED9-7882-7040-AC84-919CA8AA44C1}">
      <dgm:prSet/>
      <dgm:spPr/>
      <dgm:t>
        <a:bodyPr/>
        <a:lstStyle/>
        <a:p>
          <a:endParaRPr lang="en-US"/>
        </a:p>
      </dgm:t>
    </dgm:pt>
    <dgm:pt modelId="{06714EF4-CA95-674C-B562-A6747446DB60}">
      <dgm:prSet custT="1"/>
      <dgm:spPr>
        <a:solidFill>
          <a:schemeClr val="bg1"/>
        </a:solidFill>
        <a:ln>
          <a:solidFill>
            <a:schemeClr val="accent1"/>
          </a:solidFill>
        </a:ln>
      </dgm:spPr>
      <dgm:t>
        <a:bodyPr/>
        <a:lstStyle/>
        <a:p>
          <a:r>
            <a:rPr lang="en-US" sz="1400" dirty="0">
              <a:solidFill>
                <a:schemeClr val="tx1"/>
              </a:solidFill>
            </a:rPr>
            <a:t>Such replays could allow an opponent to:</a:t>
          </a:r>
        </a:p>
      </dgm:t>
    </dgm:pt>
    <dgm:pt modelId="{B305F661-85E2-C14C-8D46-E486C3404ED5}" type="parTrans" cxnId="{98E142B4-8D9F-2F4A-B8C2-D19F53CA72A5}">
      <dgm:prSet/>
      <dgm:spPr/>
      <dgm:t>
        <a:bodyPr/>
        <a:lstStyle/>
        <a:p>
          <a:endParaRPr lang="en-US"/>
        </a:p>
      </dgm:t>
    </dgm:pt>
    <dgm:pt modelId="{9FF60BA3-513D-0441-9E82-F889EFE039D6}" type="sibTrans" cxnId="{98E142B4-8D9F-2F4A-B8C2-D19F53CA72A5}">
      <dgm:prSet/>
      <dgm:spPr/>
      <dgm:t>
        <a:bodyPr/>
        <a:lstStyle/>
        <a:p>
          <a:endParaRPr lang="en-US"/>
        </a:p>
      </dgm:t>
    </dgm:pt>
    <dgm:pt modelId="{3BAF8808-04CC-194E-8041-C326228082DC}">
      <dgm:prSet custT="1"/>
      <dgm:spPr>
        <a:solidFill>
          <a:schemeClr val="bg1"/>
        </a:solidFill>
        <a:ln>
          <a:solidFill>
            <a:schemeClr val="accent1"/>
          </a:solidFill>
        </a:ln>
      </dgm:spPr>
      <dgm:t>
        <a:bodyPr/>
        <a:lstStyle/>
        <a:p>
          <a:r>
            <a:rPr lang="en-US" sz="1400" dirty="0">
              <a:solidFill>
                <a:schemeClr val="tx1"/>
              </a:solidFill>
            </a:rPr>
            <a:t>successfully impersonate another party</a:t>
          </a:r>
        </a:p>
      </dgm:t>
    </dgm:pt>
    <dgm:pt modelId="{2D8E2891-3648-554F-9676-C607ECEEF4A2}" type="parTrans" cxnId="{662B94ED-0A22-4E4F-919A-9B9601150E03}">
      <dgm:prSet/>
      <dgm:spPr/>
      <dgm:t>
        <a:bodyPr/>
        <a:lstStyle/>
        <a:p>
          <a:endParaRPr lang="en-US"/>
        </a:p>
      </dgm:t>
    </dgm:pt>
    <dgm:pt modelId="{56F75C52-33EE-2A4D-880C-30149CC4434D}" type="sibTrans" cxnId="{662B94ED-0A22-4E4F-919A-9B9601150E03}">
      <dgm:prSet/>
      <dgm:spPr/>
      <dgm:t>
        <a:bodyPr/>
        <a:lstStyle/>
        <a:p>
          <a:endParaRPr lang="en-US"/>
        </a:p>
      </dgm:t>
    </dgm:pt>
    <dgm:pt modelId="{526A5C87-2C16-F74A-99BD-EF7191FA9CC8}">
      <dgm:prSet custT="1"/>
      <dgm:spPr>
        <a:solidFill>
          <a:schemeClr val="bg1"/>
        </a:solidFill>
        <a:ln>
          <a:solidFill>
            <a:schemeClr val="accent1"/>
          </a:solidFill>
        </a:ln>
      </dgm:spPr>
      <dgm:t>
        <a:bodyPr/>
        <a:lstStyle/>
        <a:p>
          <a:r>
            <a:rPr lang="en-US" sz="1400" dirty="0">
              <a:solidFill>
                <a:schemeClr val="tx1"/>
              </a:solidFill>
            </a:rPr>
            <a:t>disrupt operations by presenting parties with messages that appear genuine but are not </a:t>
          </a:r>
        </a:p>
      </dgm:t>
    </dgm:pt>
    <dgm:pt modelId="{34746B26-86A4-9C40-A5F0-365F128D1680}" type="parTrans" cxnId="{88FF4734-5ACB-F947-891D-F098500C7BBA}">
      <dgm:prSet/>
      <dgm:spPr/>
      <dgm:t>
        <a:bodyPr/>
        <a:lstStyle/>
        <a:p>
          <a:endParaRPr lang="en-US"/>
        </a:p>
      </dgm:t>
    </dgm:pt>
    <dgm:pt modelId="{A9EA7635-6DAD-8F43-A496-BA4289B34AB6}" type="sibTrans" cxnId="{88FF4734-5ACB-F947-891D-F098500C7BBA}">
      <dgm:prSet/>
      <dgm:spPr/>
      <dgm:t>
        <a:bodyPr/>
        <a:lstStyle/>
        <a:p>
          <a:endParaRPr lang="en-US"/>
        </a:p>
      </dgm:t>
    </dgm:pt>
    <dgm:pt modelId="{51F52CBF-0616-9F49-81AB-6DDEE3864DED}">
      <dgm:prSet custT="1"/>
      <dgm:spPr>
        <a:solidFill>
          <a:schemeClr val="bg1"/>
        </a:solidFill>
        <a:ln>
          <a:solidFill>
            <a:schemeClr val="accent1"/>
          </a:solidFill>
        </a:ln>
      </dgm:spPr>
      <dgm:t>
        <a:bodyPr/>
        <a:lstStyle/>
        <a:p>
          <a:r>
            <a:rPr lang="en-US" sz="1400" dirty="0">
              <a:solidFill>
                <a:schemeClr val="tx1"/>
              </a:solidFill>
            </a:rPr>
            <a:t>compromise a session key</a:t>
          </a:r>
        </a:p>
      </dgm:t>
    </dgm:pt>
    <dgm:pt modelId="{7B0F4674-5FA1-D345-B335-CF507E4203BE}" type="parTrans" cxnId="{E4C04CC4-C103-7D42-8347-EF0F48651B8A}">
      <dgm:prSet/>
      <dgm:spPr/>
      <dgm:t>
        <a:bodyPr/>
        <a:lstStyle/>
        <a:p>
          <a:endParaRPr lang="en-US"/>
        </a:p>
      </dgm:t>
    </dgm:pt>
    <dgm:pt modelId="{F0E53439-23F9-E44B-B348-127D4AFDA653}" type="sibTrans" cxnId="{E4C04CC4-C103-7D42-8347-EF0F48651B8A}">
      <dgm:prSet/>
      <dgm:spPr/>
      <dgm:t>
        <a:bodyPr/>
        <a:lstStyle/>
        <a:p>
          <a:endParaRPr lang="en-US"/>
        </a:p>
      </dgm:t>
    </dgm:pt>
    <dgm:pt modelId="{C83B5A8B-9C44-FE45-8AD3-48BC621DADD0}" type="pres">
      <dgm:prSet presAssocID="{4A2A9FE5-F034-EF49-9E33-E67A70529487}" presName="cycle" presStyleCnt="0">
        <dgm:presLayoutVars>
          <dgm:chMax val="1"/>
          <dgm:dir/>
          <dgm:animLvl val="ctr"/>
          <dgm:resizeHandles val="exact"/>
        </dgm:presLayoutVars>
      </dgm:prSet>
      <dgm:spPr/>
    </dgm:pt>
    <dgm:pt modelId="{BA479F05-35E1-104C-985F-17DE1C0AF79D}" type="pres">
      <dgm:prSet presAssocID="{42A1BA9C-61D5-EE4E-B529-680C2C0B779B}" presName="centerShape" presStyleLbl="node0" presStyleIdx="0" presStyleCnt="1" custScaleX="160935" custScaleY="132158" custLinFactNeighborX="12281" custLinFactNeighborY="-55642"/>
      <dgm:spPr/>
    </dgm:pt>
    <dgm:pt modelId="{C5F88DEF-6D6F-DD47-8C6B-04D781FB85C0}" type="pres">
      <dgm:prSet presAssocID="{0586B7DB-B08F-144C-AFC0-8CE70498859B}" presName="Name9" presStyleLbl="parChTrans1D2" presStyleIdx="0" presStyleCnt="2"/>
      <dgm:spPr/>
    </dgm:pt>
    <dgm:pt modelId="{FE5389AA-5C69-EF4D-982D-E9B2B28EC4E9}" type="pres">
      <dgm:prSet presAssocID="{0586B7DB-B08F-144C-AFC0-8CE70498859B}" presName="connTx" presStyleLbl="parChTrans1D2" presStyleIdx="0" presStyleCnt="2"/>
      <dgm:spPr/>
    </dgm:pt>
    <dgm:pt modelId="{466CC06D-AEEB-A447-B59B-2F72AA20D107}" type="pres">
      <dgm:prSet presAssocID="{187C03DD-AB0B-3747-BA07-2D987064DC1D}" presName="node" presStyleLbl="node1" presStyleIdx="0" presStyleCnt="2" custScaleX="279707" custScaleY="232545" custRadScaleRad="200455" custRadScaleInc="122036">
        <dgm:presLayoutVars>
          <dgm:bulletEnabled val="1"/>
        </dgm:presLayoutVars>
      </dgm:prSet>
      <dgm:spPr/>
    </dgm:pt>
    <dgm:pt modelId="{6EC2EFFE-BCDF-F34D-8AA4-23E20C4141B4}" type="pres">
      <dgm:prSet presAssocID="{F28F2FD2-9D75-824D-B1B1-46A5B8F72073}" presName="Name9" presStyleLbl="parChTrans1D2" presStyleIdx="1" presStyleCnt="2"/>
      <dgm:spPr/>
    </dgm:pt>
    <dgm:pt modelId="{C982EF0F-6937-D540-9880-86A5F423B5B7}" type="pres">
      <dgm:prSet presAssocID="{F28F2FD2-9D75-824D-B1B1-46A5B8F72073}" presName="connTx" presStyleLbl="parChTrans1D2" presStyleIdx="1" presStyleCnt="2"/>
      <dgm:spPr/>
    </dgm:pt>
    <dgm:pt modelId="{E03A69F7-1AF4-9643-A17D-2DB9030ECD8C}" type="pres">
      <dgm:prSet presAssocID="{B997280A-9C03-234D-AFD4-0066649F1085}" presName="node" presStyleLbl="node1" presStyleIdx="1" presStyleCnt="2" custScaleX="330847" custScaleY="290097" custRadScaleRad="183360" custRadScaleInc="84745">
        <dgm:presLayoutVars>
          <dgm:bulletEnabled val="1"/>
        </dgm:presLayoutVars>
      </dgm:prSet>
      <dgm:spPr/>
    </dgm:pt>
  </dgm:ptLst>
  <dgm:cxnLst>
    <dgm:cxn modelId="{CE541600-824E-E34E-9F0E-60ACB7CF15CA}" type="presOf" srcId="{0586B7DB-B08F-144C-AFC0-8CE70498859B}" destId="{FE5389AA-5C69-EF4D-982D-E9B2B28EC4E9}" srcOrd="1" destOrd="0" presId="urn:microsoft.com/office/officeart/2005/8/layout/radial1"/>
    <dgm:cxn modelId="{E116BD04-99C2-9348-8234-9707D95DC2E5}" srcId="{187C03DD-AB0B-3747-BA07-2D987064DC1D}" destId="{BC6F485A-354F-7B40-B99B-ED35E7B7A921}" srcOrd="0" destOrd="0" parTransId="{FD5C5823-9EC5-9042-849F-3E6B35818E5D}" sibTransId="{F13F9511-0498-C54E-AB29-92A386F4D504}"/>
    <dgm:cxn modelId="{88FF4734-5ACB-F947-891D-F098500C7BBA}" srcId="{06714EF4-CA95-674C-B562-A6747446DB60}" destId="{526A5C87-2C16-F74A-99BD-EF7191FA9CC8}" srcOrd="2" destOrd="0" parTransId="{34746B26-86A4-9C40-A5F0-365F128D1680}" sibTransId="{A9EA7635-6DAD-8F43-A496-BA4289B34AB6}"/>
    <dgm:cxn modelId="{0A149A44-AC62-884D-B8FB-AA13BCB05445}" type="presOf" srcId="{A214BCE4-B8A3-8E40-9F7F-863AAB46267A}" destId="{E03A69F7-1AF4-9643-A17D-2DB9030ECD8C}" srcOrd="0" destOrd="1" presId="urn:microsoft.com/office/officeart/2005/8/layout/radial1"/>
    <dgm:cxn modelId="{4DDEEE47-168C-6245-AEDF-B29457EA162E}" type="presOf" srcId="{B997280A-9C03-234D-AFD4-0066649F1085}" destId="{E03A69F7-1AF4-9643-A17D-2DB9030ECD8C}" srcOrd="0" destOrd="0" presId="urn:microsoft.com/office/officeart/2005/8/layout/radial1"/>
    <dgm:cxn modelId="{8F82246A-9E05-C749-8600-2F8BF00FAC29}" type="presOf" srcId="{0586B7DB-B08F-144C-AFC0-8CE70498859B}" destId="{C5F88DEF-6D6F-DD47-8C6B-04D781FB85C0}" srcOrd="0" destOrd="0" presId="urn:microsoft.com/office/officeart/2005/8/layout/radial1"/>
    <dgm:cxn modelId="{040C096B-00AF-8D41-82AD-BE9047EEE0FB}" type="presOf" srcId="{BC6F485A-354F-7B40-B99B-ED35E7B7A921}" destId="{466CC06D-AEEB-A447-B59B-2F72AA20D107}" srcOrd="0" destOrd="1" presId="urn:microsoft.com/office/officeart/2005/8/layout/radial1"/>
    <dgm:cxn modelId="{66272D6C-B3D7-8A44-BA30-561D66AE9B4E}" type="presOf" srcId="{F28F2FD2-9D75-824D-B1B1-46A5B8F72073}" destId="{6EC2EFFE-BCDF-F34D-8AA4-23E20C4141B4}" srcOrd="0" destOrd="0" presId="urn:microsoft.com/office/officeart/2005/8/layout/radial1"/>
    <dgm:cxn modelId="{84EB0350-D095-3D4B-8028-6F218D8A638F}" type="presOf" srcId="{4A2A9FE5-F034-EF49-9E33-E67A70529487}" destId="{C83B5A8B-9C44-FE45-8AD3-48BC621DADD0}" srcOrd="0" destOrd="0" presId="urn:microsoft.com/office/officeart/2005/8/layout/radial1"/>
    <dgm:cxn modelId="{6730CD73-499B-434D-84BA-3B5C1F3C00A1}" srcId="{4A2A9FE5-F034-EF49-9E33-E67A70529487}" destId="{42A1BA9C-61D5-EE4E-B529-680C2C0B779B}" srcOrd="0" destOrd="0" parTransId="{52565F00-D9E7-6E49-9102-3499B88A60C3}" sibTransId="{344A0ED5-1AFB-464A-9400-C217B0375C89}"/>
    <dgm:cxn modelId="{8C61ED74-96A8-3443-B408-873B675C42E3}" type="presOf" srcId="{51F52CBF-0616-9F49-81AB-6DDEE3864DED}" destId="{E03A69F7-1AF4-9643-A17D-2DB9030ECD8C}" srcOrd="0" destOrd="3" presId="urn:microsoft.com/office/officeart/2005/8/layout/radial1"/>
    <dgm:cxn modelId="{BF841177-AC03-3D4A-8061-AEA69A44DA60}" type="presOf" srcId="{42A1BA9C-61D5-EE4E-B529-680C2C0B779B}" destId="{BA479F05-35E1-104C-985F-17DE1C0AF79D}" srcOrd="0" destOrd="0" presId="urn:microsoft.com/office/officeart/2005/8/layout/radial1"/>
    <dgm:cxn modelId="{08BE3158-61B8-794F-AD6D-02AEDC1011EF}" type="presOf" srcId="{526A5C87-2C16-F74A-99BD-EF7191FA9CC8}" destId="{E03A69F7-1AF4-9643-A17D-2DB9030ECD8C}" srcOrd="0" destOrd="5" presId="urn:microsoft.com/office/officeart/2005/8/layout/radial1"/>
    <dgm:cxn modelId="{FE079683-041C-6844-845D-0359713151DA}" type="presOf" srcId="{E376A5E1-9AA9-8E44-9670-91AB4AEDB761}" destId="{466CC06D-AEEB-A447-B59B-2F72AA20D107}" srcOrd="0" destOrd="2" presId="urn:microsoft.com/office/officeart/2005/8/layout/radial1"/>
    <dgm:cxn modelId="{FE9945A1-B1D4-A447-B2D4-80CB9FF16139}" srcId="{42A1BA9C-61D5-EE4E-B529-680C2C0B779B}" destId="{B997280A-9C03-234D-AFD4-0066649F1085}" srcOrd="1" destOrd="0" parTransId="{F28F2FD2-9D75-824D-B1B1-46A5B8F72073}" sibTransId="{54A4C9ED-BDB1-9B49-B1DC-51E76CEA5A15}"/>
    <dgm:cxn modelId="{D8F2EBA2-C5D2-1E47-8BF1-214994E919BA}" type="presOf" srcId="{3BAF8808-04CC-194E-8041-C326228082DC}" destId="{E03A69F7-1AF4-9643-A17D-2DB9030ECD8C}" srcOrd="0" destOrd="4" presId="urn:microsoft.com/office/officeart/2005/8/layout/radial1"/>
    <dgm:cxn modelId="{A2814AAA-CB49-0A4E-9641-E0A63280A697}" type="presOf" srcId="{187C03DD-AB0B-3747-BA07-2D987064DC1D}" destId="{466CC06D-AEEB-A447-B59B-2F72AA20D107}" srcOrd="0" destOrd="0" presId="urn:microsoft.com/office/officeart/2005/8/layout/radial1"/>
    <dgm:cxn modelId="{98E142B4-8D9F-2F4A-B8C2-D19F53CA72A5}" srcId="{B997280A-9C03-234D-AFD4-0066649F1085}" destId="{06714EF4-CA95-674C-B562-A6747446DB60}" srcOrd="1" destOrd="0" parTransId="{B305F661-85E2-C14C-8D46-E486C3404ED5}" sibTransId="{9FF60BA3-513D-0441-9E82-F889EFE039D6}"/>
    <dgm:cxn modelId="{A2F83DB5-ABE1-4F4C-8416-76D1FA08C686}" srcId="{187C03DD-AB0B-3747-BA07-2D987064DC1D}" destId="{E376A5E1-9AA9-8E44-9670-91AB4AEDB761}" srcOrd="1" destOrd="0" parTransId="{BD985E6A-32EB-0344-9A1A-B74803B7BFE5}" sibTransId="{D57CBA84-8AA5-9A4B-B0ED-283ABD207352}"/>
    <dgm:cxn modelId="{E4C04CC4-C103-7D42-8347-EF0F48651B8A}" srcId="{06714EF4-CA95-674C-B562-A6747446DB60}" destId="{51F52CBF-0616-9F49-81AB-6DDEE3864DED}" srcOrd="0" destOrd="0" parTransId="{7B0F4674-5FA1-D345-B335-CF507E4203BE}" sibTransId="{F0E53439-23F9-E44B-B348-127D4AFDA653}"/>
    <dgm:cxn modelId="{6EC288C5-0B77-B649-ADAB-F58AA1721FD8}" srcId="{42A1BA9C-61D5-EE4E-B529-680C2C0B779B}" destId="{187C03DD-AB0B-3747-BA07-2D987064DC1D}" srcOrd="0" destOrd="0" parTransId="{0586B7DB-B08F-144C-AFC0-8CE70498859B}" sibTransId="{5B1CAE48-BC08-CB42-B02F-A84F6F813BD2}"/>
    <dgm:cxn modelId="{AEB737CF-C9E9-2F4B-BD06-7E20BB070F6E}" type="presOf" srcId="{F28F2FD2-9D75-824D-B1B1-46A5B8F72073}" destId="{C982EF0F-6937-D540-9880-86A5F423B5B7}" srcOrd="1" destOrd="0" presId="urn:microsoft.com/office/officeart/2005/8/layout/radial1"/>
    <dgm:cxn modelId="{E01C6ED9-7882-7040-AC84-919CA8AA44C1}" srcId="{B997280A-9C03-234D-AFD4-0066649F1085}" destId="{A214BCE4-B8A3-8E40-9F7F-863AAB46267A}" srcOrd="0" destOrd="0" parTransId="{26989117-9653-3B47-8203-E41ADD7B6C6B}" sibTransId="{60175D9F-E6C6-7C40-9064-C1F3F69AD9F6}"/>
    <dgm:cxn modelId="{A304B2EA-067F-604A-A946-156503FE587B}" type="presOf" srcId="{06714EF4-CA95-674C-B562-A6747446DB60}" destId="{E03A69F7-1AF4-9643-A17D-2DB9030ECD8C}" srcOrd="0" destOrd="2" presId="urn:microsoft.com/office/officeart/2005/8/layout/radial1"/>
    <dgm:cxn modelId="{662B94ED-0A22-4E4F-919A-9B9601150E03}" srcId="{06714EF4-CA95-674C-B562-A6747446DB60}" destId="{3BAF8808-04CC-194E-8041-C326228082DC}" srcOrd="1" destOrd="0" parTransId="{2D8E2891-3648-554F-9676-C607ECEEF4A2}" sibTransId="{56F75C52-33EE-2A4D-880C-30149CC4434D}"/>
    <dgm:cxn modelId="{85820896-5AC1-7842-BB7B-67620F79D883}" type="presParOf" srcId="{C83B5A8B-9C44-FE45-8AD3-48BC621DADD0}" destId="{BA479F05-35E1-104C-985F-17DE1C0AF79D}" srcOrd="0" destOrd="0" presId="urn:microsoft.com/office/officeart/2005/8/layout/radial1"/>
    <dgm:cxn modelId="{8FC99569-AB47-524D-A26A-1433A32EDE78}" type="presParOf" srcId="{C83B5A8B-9C44-FE45-8AD3-48BC621DADD0}" destId="{C5F88DEF-6D6F-DD47-8C6B-04D781FB85C0}" srcOrd="1" destOrd="0" presId="urn:microsoft.com/office/officeart/2005/8/layout/radial1"/>
    <dgm:cxn modelId="{9A1B7E7D-389F-C14C-A2E4-D5A590BD469A}" type="presParOf" srcId="{C5F88DEF-6D6F-DD47-8C6B-04D781FB85C0}" destId="{FE5389AA-5C69-EF4D-982D-E9B2B28EC4E9}" srcOrd="0" destOrd="0" presId="urn:microsoft.com/office/officeart/2005/8/layout/radial1"/>
    <dgm:cxn modelId="{850641FA-C327-8540-BB65-B0231BE289F3}" type="presParOf" srcId="{C83B5A8B-9C44-FE45-8AD3-48BC621DADD0}" destId="{466CC06D-AEEB-A447-B59B-2F72AA20D107}" srcOrd="2" destOrd="0" presId="urn:microsoft.com/office/officeart/2005/8/layout/radial1"/>
    <dgm:cxn modelId="{387C103F-1BF6-7143-A172-A4CB73A3323C}" type="presParOf" srcId="{C83B5A8B-9C44-FE45-8AD3-48BC621DADD0}" destId="{6EC2EFFE-BCDF-F34D-8AA4-23E20C4141B4}" srcOrd="3" destOrd="0" presId="urn:microsoft.com/office/officeart/2005/8/layout/radial1"/>
    <dgm:cxn modelId="{524D1DAD-BC46-3A46-978A-FB073D26A14E}" type="presParOf" srcId="{6EC2EFFE-BCDF-F34D-8AA4-23E20C4141B4}" destId="{C982EF0F-6937-D540-9880-86A5F423B5B7}" srcOrd="0" destOrd="0" presId="urn:microsoft.com/office/officeart/2005/8/layout/radial1"/>
    <dgm:cxn modelId="{044B2D2F-4BC9-5C4B-96C9-89FFEE80DBC5}" type="presParOf" srcId="{C83B5A8B-9C44-FE45-8AD3-48BC621DADD0}" destId="{E03A69F7-1AF4-9643-A17D-2DB9030ECD8C}" srcOrd="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FD422-CACC-E94C-8EC8-B1AB4ADE95D5}">
      <dsp:nvSpPr>
        <dsp:cNvPr id="0" name=""/>
        <dsp:cNvSpPr/>
      </dsp:nvSpPr>
      <dsp:spPr>
        <a:xfrm>
          <a:off x="2229382" y="0"/>
          <a:ext cx="5840578" cy="5105401"/>
        </a:xfrm>
        <a:prstGeom prst="rightArrow">
          <a:avLst>
            <a:gd name="adj1" fmla="val 70000"/>
            <a:gd name="adj2" fmla="val 50000"/>
          </a:avLst>
        </a:prstGeom>
        <a:solidFill>
          <a:schemeClr val="bg1"/>
        </a:solidFill>
        <a:ln w="6350" cap="flat" cmpd="sng" algn="ctr">
          <a:solidFill>
            <a:schemeClr val="accent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171450" lvl="1" indent="-171450" algn="l" defTabSz="711200" rtl="0">
            <a:lnSpc>
              <a:spcPct val="90000"/>
            </a:lnSpc>
            <a:spcBef>
              <a:spcPct val="0"/>
            </a:spcBef>
            <a:spcAft>
              <a:spcPct val="15000"/>
            </a:spcAft>
            <a:buChar char="•"/>
          </a:pPr>
          <a:r>
            <a:rPr lang="en-US" sz="1600" b="1" kern="1200" dirty="0"/>
            <a:t>A can select a key and physically deliver it to B</a:t>
          </a:r>
        </a:p>
        <a:p>
          <a:pPr marL="171450" lvl="1" indent="-171450" algn="l" defTabSz="711200" rtl="0">
            <a:lnSpc>
              <a:spcPct val="90000"/>
            </a:lnSpc>
            <a:spcBef>
              <a:spcPct val="0"/>
            </a:spcBef>
            <a:spcAft>
              <a:spcPct val="15000"/>
            </a:spcAft>
            <a:buChar char="•"/>
          </a:pPr>
          <a:r>
            <a:rPr lang="en-US" sz="1600" b="1" kern="1200" dirty="0"/>
            <a:t>A third party can select the key and physically deliver it to A and B</a:t>
          </a:r>
        </a:p>
        <a:p>
          <a:pPr marL="171450" lvl="1" indent="-171450" algn="l" defTabSz="711200" rtl="0">
            <a:lnSpc>
              <a:spcPct val="90000"/>
            </a:lnSpc>
            <a:spcBef>
              <a:spcPct val="0"/>
            </a:spcBef>
            <a:spcAft>
              <a:spcPct val="15000"/>
            </a:spcAft>
            <a:buChar char="•"/>
          </a:pPr>
          <a:r>
            <a:rPr lang="en-US" sz="1600" b="1" kern="1200" dirty="0"/>
            <a:t>If A and B have previously and recently used a key, one party can transmit the new key to the other, encrypted using the old key</a:t>
          </a:r>
        </a:p>
        <a:p>
          <a:pPr marL="171450" lvl="1" indent="-171450" algn="l" defTabSz="711200" rtl="0">
            <a:lnSpc>
              <a:spcPct val="90000"/>
            </a:lnSpc>
            <a:spcBef>
              <a:spcPct val="0"/>
            </a:spcBef>
            <a:spcAft>
              <a:spcPct val="15000"/>
            </a:spcAft>
            <a:buChar char="•"/>
          </a:pPr>
          <a:r>
            <a:rPr lang="en-US" sz="1600" b="1" kern="1200" dirty="0"/>
            <a:t>If A and B each has an encrypted connection to a third party C, C can deliver a key on the encrypted links to A and B</a:t>
          </a:r>
        </a:p>
      </dsp:txBody>
      <dsp:txXfrm>
        <a:off x="3689527" y="765810"/>
        <a:ext cx="2847282" cy="3573781"/>
      </dsp:txXfrm>
    </dsp:sp>
    <dsp:sp modelId="{1D46FCAE-7D96-CA42-9A2E-9F9C5A569DF8}">
      <dsp:nvSpPr>
        <dsp:cNvPr id="0" name=""/>
        <dsp:cNvSpPr/>
      </dsp:nvSpPr>
      <dsp:spPr>
        <a:xfrm>
          <a:off x="769237" y="1092555"/>
          <a:ext cx="2920289" cy="292028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kern="1200" dirty="0"/>
            <a:t>Given parties A and B, key distribution can be achieved in a number of ways:</a:t>
          </a:r>
        </a:p>
      </dsp:txBody>
      <dsp:txXfrm>
        <a:off x="1196903" y="1520221"/>
        <a:ext cx="2064957" cy="20649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82257-B838-6749-BB83-2F605DAA800F}">
      <dsp:nvSpPr>
        <dsp:cNvPr id="0" name=""/>
        <dsp:cNvSpPr/>
      </dsp:nvSpPr>
      <dsp:spPr>
        <a:xfrm>
          <a:off x="36" y="51647"/>
          <a:ext cx="3537716" cy="128397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One application for which encryption is growing in popularity is electronic         mail (e-mail)</a:t>
          </a:r>
        </a:p>
      </dsp:txBody>
      <dsp:txXfrm>
        <a:off x="36" y="51647"/>
        <a:ext cx="3537716" cy="1283979"/>
      </dsp:txXfrm>
    </dsp:sp>
    <dsp:sp modelId="{250E2CAE-D7F2-CA49-ADA0-8E22EA6527F2}">
      <dsp:nvSpPr>
        <dsp:cNvPr id="0" name=""/>
        <dsp:cNvSpPr/>
      </dsp:nvSpPr>
      <dsp:spPr>
        <a:xfrm>
          <a:off x="36" y="1335627"/>
          <a:ext cx="3537716" cy="3403799"/>
        </a:xfrm>
        <a:prstGeom prst="rect">
          <a:avLst/>
        </a:prstGeom>
        <a:solidFill>
          <a:schemeClr val="accent1">
            <a:alpha val="90000"/>
            <a:tint val="40000"/>
            <a:hueOff val="0"/>
            <a:satOff val="0"/>
            <a:lumOff val="0"/>
            <a:alphaOff val="0"/>
          </a:schemeClr>
        </a:solidFill>
        <a:ln w="6350" cap="flat" cmpd="sng" algn="ctr">
          <a:solidFill>
            <a:schemeClr val="bg2">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t>Header of the e-mail message must be in the clear so that the message can be handled by the store-and-forward        e-mail protocol, such as SMTP or X.400</a:t>
          </a:r>
        </a:p>
        <a:p>
          <a:pPr marL="228600" lvl="1" indent="-228600" algn="l" defTabSz="889000" rtl="0">
            <a:lnSpc>
              <a:spcPct val="90000"/>
            </a:lnSpc>
            <a:spcBef>
              <a:spcPct val="0"/>
            </a:spcBef>
            <a:spcAft>
              <a:spcPct val="15000"/>
            </a:spcAft>
            <a:buChar char="•"/>
          </a:pPr>
          <a:r>
            <a:rPr lang="en-US" sz="2000" kern="1200" dirty="0"/>
            <a:t>The e-mail message should be encrypted such that the mail-handling system is not in possession of the decryption key</a:t>
          </a:r>
        </a:p>
      </dsp:txBody>
      <dsp:txXfrm>
        <a:off x="36" y="1335627"/>
        <a:ext cx="3537716" cy="3403799"/>
      </dsp:txXfrm>
    </dsp:sp>
    <dsp:sp modelId="{C8B0C6AD-2083-E841-BB39-3B090FD5A631}">
      <dsp:nvSpPr>
        <dsp:cNvPr id="0" name=""/>
        <dsp:cNvSpPr/>
      </dsp:nvSpPr>
      <dsp:spPr>
        <a:xfrm>
          <a:off x="4033033" y="51647"/>
          <a:ext cx="3537716" cy="128397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A second requirement is        that of authentication</a:t>
          </a:r>
        </a:p>
      </dsp:txBody>
      <dsp:txXfrm>
        <a:off x="4033033" y="51647"/>
        <a:ext cx="3537716" cy="1283979"/>
      </dsp:txXfrm>
    </dsp:sp>
    <dsp:sp modelId="{234A54C3-F482-6B48-A668-CE8E4B82EAAD}">
      <dsp:nvSpPr>
        <dsp:cNvPr id="0" name=""/>
        <dsp:cNvSpPr/>
      </dsp:nvSpPr>
      <dsp:spPr>
        <a:xfrm>
          <a:off x="4033033" y="1335627"/>
          <a:ext cx="3537716" cy="3403799"/>
        </a:xfrm>
        <a:prstGeom prst="rect">
          <a:avLst/>
        </a:prstGeom>
        <a:solidFill>
          <a:schemeClr val="accent1">
            <a:alpha val="90000"/>
            <a:tint val="40000"/>
            <a:hueOff val="0"/>
            <a:satOff val="0"/>
            <a:lumOff val="0"/>
            <a:alphaOff val="0"/>
          </a:schemeClr>
        </a:solidFill>
        <a:ln w="6350" cap="flat" cmpd="sng" algn="ctr">
          <a:solidFill>
            <a:schemeClr val="bg2">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t>The recipient wants some assurance that the message is from the alleged sender</a:t>
          </a:r>
        </a:p>
      </dsp:txBody>
      <dsp:txXfrm>
        <a:off x="4033033" y="1335627"/>
        <a:ext cx="3537716" cy="34037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CF627-1098-DA4A-A340-1BC48F0EA257}">
      <dsp:nvSpPr>
        <dsp:cNvPr id="0" name=""/>
        <dsp:cNvSpPr/>
      </dsp:nvSpPr>
      <dsp:spPr>
        <a:xfrm>
          <a:off x="0" y="23798"/>
          <a:ext cx="7570787" cy="12970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rtl="0">
            <a:lnSpc>
              <a:spcPct val="90000"/>
            </a:lnSpc>
            <a:spcBef>
              <a:spcPct val="0"/>
            </a:spcBef>
            <a:spcAft>
              <a:spcPct val="35000"/>
            </a:spcAft>
            <a:buNone/>
          </a:pPr>
          <a:r>
            <a:rPr lang="en-US" sz="2500" b="1" kern="1200" dirty="0">
              <a:effectLst>
                <a:outerShdw blurRad="38100" dist="38100" dir="2700000" algn="tl">
                  <a:srgbClr val="000000">
                    <a:alpha val="43137"/>
                  </a:srgbClr>
                </a:outerShdw>
              </a:effectLst>
            </a:rPr>
            <a:t>A two-level hierarchy of symmetric keys can be used to provide confidentiality for communication in a distributed environment</a:t>
          </a:r>
        </a:p>
      </dsp:txBody>
      <dsp:txXfrm>
        <a:off x="0" y="23798"/>
        <a:ext cx="7570787" cy="1297078"/>
      </dsp:txXfrm>
    </dsp:sp>
    <dsp:sp modelId="{944EFA6F-E7B0-1E42-AD4C-1993C04C163B}">
      <dsp:nvSpPr>
        <dsp:cNvPr id="0" name=""/>
        <dsp:cNvSpPr/>
      </dsp:nvSpPr>
      <dsp:spPr>
        <a:xfrm>
          <a:off x="0" y="1320876"/>
          <a:ext cx="7570787" cy="3294000"/>
        </a:xfrm>
        <a:prstGeom prst="rect">
          <a:avLst/>
        </a:prstGeom>
        <a:solidFill>
          <a:schemeClr val="accent1">
            <a:alpha val="90000"/>
            <a:tint val="40000"/>
            <a:hueOff val="0"/>
            <a:satOff val="0"/>
            <a:lumOff val="0"/>
            <a:alphaOff val="0"/>
          </a:schemeClr>
        </a:solidFill>
        <a:ln w="6350" cap="flat" cmpd="sng" algn="ctr">
          <a:solidFill>
            <a:schemeClr val="tx2">
              <a:lumMod val="60000"/>
              <a:lum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t>Strategy involves the use of a trusted key distribution center (KDC)</a:t>
          </a:r>
        </a:p>
        <a:p>
          <a:pPr marL="228600" lvl="1" indent="-228600" algn="l" defTabSz="1111250" rtl="0">
            <a:lnSpc>
              <a:spcPct val="90000"/>
            </a:lnSpc>
            <a:spcBef>
              <a:spcPct val="0"/>
            </a:spcBef>
            <a:spcAft>
              <a:spcPct val="15000"/>
            </a:spcAft>
            <a:buChar char="•"/>
          </a:pPr>
          <a:r>
            <a:rPr lang="en-US" sz="2500" kern="1200" dirty="0"/>
            <a:t>Each party shares a secret key, known as a master key, with the KDC</a:t>
          </a:r>
        </a:p>
        <a:p>
          <a:pPr marL="228600" lvl="1" indent="-228600" algn="l" defTabSz="1111250" rtl="0">
            <a:lnSpc>
              <a:spcPct val="90000"/>
            </a:lnSpc>
            <a:spcBef>
              <a:spcPct val="0"/>
            </a:spcBef>
            <a:spcAft>
              <a:spcPct val="15000"/>
            </a:spcAft>
            <a:buChar char="•"/>
          </a:pPr>
          <a:r>
            <a:rPr lang="en-US" sz="2500" kern="1200" dirty="0"/>
            <a:t>KDC is responsible for generating keys to be used for a short time over a connection between two parties and for distributing those keys using the master keys to protect the distribution</a:t>
          </a:r>
        </a:p>
      </dsp:txBody>
      <dsp:txXfrm>
        <a:off x="0" y="1320876"/>
        <a:ext cx="7570787" cy="3294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2930D-2408-6E41-BDE9-CEE15F869892}">
      <dsp:nvSpPr>
        <dsp:cNvPr id="0" name=""/>
        <dsp:cNvSpPr/>
      </dsp:nvSpPr>
      <dsp:spPr>
        <a:xfrm>
          <a:off x="4180831" y="2763519"/>
          <a:ext cx="4124968" cy="130048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Ideally, the user should not be aware that authentication is taking place beyond the requirement to enter a password</a:t>
          </a:r>
        </a:p>
      </dsp:txBody>
      <dsp:txXfrm>
        <a:off x="5446889" y="3117207"/>
        <a:ext cx="2830343" cy="918226"/>
      </dsp:txXfrm>
    </dsp:sp>
    <dsp:sp modelId="{BB581DDD-03D3-B749-B719-7B9A755EE59A}">
      <dsp:nvSpPr>
        <dsp:cNvPr id="0" name=""/>
        <dsp:cNvSpPr/>
      </dsp:nvSpPr>
      <dsp:spPr>
        <a:xfrm>
          <a:off x="736470" y="2763519"/>
          <a:ext cx="3057137" cy="130048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The system should be capable of supporting large numbers of clients and servers</a:t>
          </a:r>
        </a:p>
      </dsp:txBody>
      <dsp:txXfrm>
        <a:off x="765037" y="3117207"/>
        <a:ext cx="2082862" cy="918226"/>
      </dsp:txXfrm>
    </dsp:sp>
    <dsp:sp modelId="{678481E7-AAD5-6844-8B64-9B07D4588FD2}">
      <dsp:nvSpPr>
        <dsp:cNvPr id="0" name=""/>
        <dsp:cNvSpPr/>
      </dsp:nvSpPr>
      <dsp:spPr>
        <a:xfrm>
          <a:off x="4876805" y="0"/>
          <a:ext cx="2820419" cy="130048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Should be highly reliable and should employ a distributed server architecture with one system able to back up another</a:t>
          </a:r>
        </a:p>
      </dsp:txBody>
      <dsp:txXfrm>
        <a:off x="5751497" y="28567"/>
        <a:ext cx="1917159" cy="918226"/>
      </dsp:txXfrm>
    </dsp:sp>
    <dsp:sp modelId="{F39C2C61-3299-114B-889B-970DB00EE6E5}">
      <dsp:nvSpPr>
        <dsp:cNvPr id="0" name=""/>
        <dsp:cNvSpPr/>
      </dsp:nvSpPr>
      <dsp:spPr>
        <a:xfrm>
          <a:off x="702692" y="0"/>
          <a:ext cx="3124693" cy="130048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network eavesdropper should not be able to obtain the necessary information to impersonate a user</a:t>
          </a:r>
        </a:p>
      </dsp:txBody>
      <dsp:txXfrm>
        <a:off x="731259" y="28567"/>
        <a:ext cx="2130151" cy="918226"/>
      </dsp:txXfrm>
    </dsp:sp>
    <dsp:sp modelId="{30BF6143-F679-FC45-862B-950623B33DDB}">
      <dsp:nvSpPr>
        <dsp:cNvPr id="0" name=""/>
        <dsp:cNvSpPr/>
      </dsp:nvSpPr>
      <dsp:spPr>
        <a:xfrm>
          <a:off x="2352547" y="231647"/>
          <a:ext cx="1759712" cy="1759712"/>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Secure</a:t>
          </a:r>
        </a:p>
      </dsp:txBody>
      <dsp:txXfrm>
        <a:off x="2867955" y="747055"/>
        <a:ext cx="1244304" cy="1244304"/>
      </dsp:txXfrm>
    </dsp:sp>
    <dsp:sp modelId="{176C77C4-D19F-344E-92DE-A6B9570BCA1F}">
      <dsp:nvSpPr>
        <dsp:cNvPr id="0" name=""/>
        <dsp:cNvSpPr/>
      </dsp:nvSpPr>
      <dsp:spPr>
        <a:xfrm rot="5400000">
          <a:off x="4193540" y="231647"/>
          <a:ext cx="1759712" cy="1759712"/>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Reliable</a:t>
          </a:r>
        </a:p>
      </dsp:txBody>
      <dsp:txXfrm rot="-5400000">
        <a:off x="4193540" y="747055"/>
        <a:ext cx="1244304" cy="1244304"/>
      </dsp:txXfrm>
    </dsp:sp>
    <dsp:sp modelId="{CD66DE2C-51E6-DA44-B650-0AAB6A5FFEBD}">
      <dsp:nvSpPr>
        <dsp:cNvPr id="0" name=""/>
        <dsp:cNvSpPr/>
      </dsp:nvSpPr>
      <dsp:spPr>
        <a:xfrm rot="10800000">
          <a:off x="4193540" y="2072640"/>
          <a:ext cx="1759712" cy="1759712"/>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Transparent</a:t>
          </a:r>
        </a:p>
      </dsp:txBody>
      <dsp:txXfrm rot="10800000">
        <a:off x="4193540" y="2072640"/>
        <a:ext cx="1244304" cy="1244304"/>
      </dsp:txXfrm>
    </dsp:sp>
    <dsp:sp modelId="{43309631-90F4-5C48-AC3B-79C7995F6171}">
      <dsp:nvSpPr>
        <dsp:cNvPr id="0" name=""/>
        <dsp:cNvSpPr/>
      </dsp:nvSpPr>
      <dsp:spPr>
        <a:xfrm rot="16200000">
          <a:off x="2352547" y="2072640"/>
          <a:ext cx="1759712" cy="1759712"/>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Scalable</a:t>
          </a:r>
        </a:p>
      </dsp:txBody>
      <dsp:txXfrm rot="5400000">
        <a:off x="2867955" y="2072640"/>
        <a:ext cx="1244304" cy="1244304"/>
      </dsp:txXfrm>
    </dsp:sp>
    <dsp:sp modelId="{4658959C-5910-6E41-8A61-66FC67E316B9}">
      <dsp:nvSpPr>
        <dsp:cNvPr id="0" name=""/>
        <dsp:cNvSpPr/>
      </dsp:nvSpPr>
      <dsp:spPr>
        <a:xfrm>
          <a:off x="1333498" y="1676399"/>
          <a:ext cx="607568" cy="528320"/>
        </a:xfrm>
        <a:prstGeom prst="circularArrow">
          <a:avLst/>
        </a:prstGeom>
        <a:solidFill>
          <a:schemeClr val="bg1">
            <a:alpha val="0"/>
          </a:schemeClr>
        </a:solidFill>
        <a:ln>
          <a:noFill/>
        </a:ln>
        <a:effectLst/>
      </dsp:spPr>
      <dsp:style>
        <a:lnRef idx="0">
          <a:scrgbClr r="0" g="0" b="0"/>
        </a:lnRef>
        <a:fillRef idx="3">
          <a:scrgbClr r="0" g="0" b="0"/>
        </a:fillRef>
        <a:effectRef idx="2">
          <a:scrgbClr r="0" g="0" b="0"/>
        </a:effectRef>
        <a:fontRef idx="minor"/>
      </dsp:style>
    </dsp:sp>
    <dsp:sp modelId="{5BF39C05-9EB6-C449-8E03-B8081DC74E1B}">
      <dsp:nvSpPr>
        <dsp:cNvPr id="0" name=""/>
        <dsp:cNvSpPr/>
      </dsp:nvSpPr>
      <dsp:spPr>
        <a:xfrm rot="10800000">
          <a:off x="1333498" y="1676402"/>
          <a:ext cx="607568" cy="528320"/>
        </a:xfrm>
        <a:prstGeom prst="circularArrow">
          <a:avLst/>
        </a:prstGeom>
        <a:solidFill>
          <a:schemeClr val="bg1">
            <a:alpha val="0"/>
          </a:schemeClr>
        </a:solidFill>
        <a:ln>
          <a:noFill/>
        </a:ln>
        <a:effectLst/>
      </dsp:spPr>
      <dsp:style>
        <a:lnRef idx="0">
          <a:scrgbClr r="0" g="0" b="0"/>
        </a:lnRef>
        <a:fillRef idx="3">
          <a:scrgbClr r="0" g="0" b="0"/>
        </a:fillRef>
        <a:effectRef idx="2">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72C80-79E1-9747-8ACB-8CE8513ACE10}">
      <dsp:nvSpPr>
        <dsp:cNvPr id="0" name=""/>
        <dsp:cNvSpPr/>
      </dsp:nvSpPr>
      <dsp:spPr>
        <a:xfrm>
          <a:off x="101843" y="944"/>
          <a:ext cx="3508142" cy="2104885"/>
        </a:xfrm>
        <a:prstGeom prst="rect">
          <a:avLst/>
        </a:prstGeom>
        <a:solidFill>
          <a:schemeClr val="tx2">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The lifetime associated with the ticket-granting ticket creates a problem:</a:t>
          </a:r>
        </a:p>
        <a:p>
          <a:pPr marL="114300" lvl="1" indent="-114300" algn="l" defTabSz="577850" rtl="0">
            <a:lnSpc>
              <a:spcPct val="90000"/>
            </a:lnSpc>
            <a:spcBef>
              <a:spcPct val="0"/>
            </a:spcBef>
            <a:spcAft>
              <a:spcPct val="15000"/>
            </a:spcAft>
            <a:buChar char="•"/>
          </a:pPr>
          <a:r>
            <a:rPr lang="en-US" sz="1300" kern="1200" dirty="0"/>
            <a:t>If the lifetime is very short (e.g., minutes), the user will be repeatedly asked for a password</a:t>
          </a:r>
        </a:p>
        <a:p>
          <a:pPr marL="114300" lvl="1" indent="-114300" algn="l" defTabSz="577850" rtl="0">
            <a:lnSpc>
              <a:spcPct val="90000"/>
            </a:lnSpc>
            <a:spcBef>
              <a:spcPct val="0"/>
            </a:spcBef>
            <a:spcAft>
              <a:spcPct val="15000"/>
            </a:spcAft>
            <a:buChar char="•"/>
          </a:pPr>
          <a:r>
            <a:rPr lang="en-US" sz="1300" kern="1200" dirty="0"/>
            <a:t>If the lifetime is long (e.g., hours), then an opponent has a greater opportunity for replay</a:t>
          </a:r>
        </a:p>
      </dsp:txBody>
      <dsp:txXfrm>
        <a:off x="101843" y="944"/>
        <a:ext cx="3508142" cy="2104885"/>
      </dsp:txXfrm>
    </dsp:sp>
    <dsp:sp modelId="{5E4A41F0-FADE-C747-8891-9C902B675A82}">
      <dsp:nvSpPr>
        <dsp:cNvPr id="0" name=""/>
        <dsp:cNvSpPr/>
      </dsp:nvSpPr>
      <dsp:spPr>
        <a:xfrm>
          <a:off x="3960800" y="944"/>
          <a:ext cx="3508142" cy="2104885"/>
        </a:xfrm>
        <a:prstGeom prst="rect">
          <a:avLst/>
        </a:prstGeom>
        <a:solidFill>
          <a:schemeClr val="tx2">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A network service (the TGS or an application service) must be able to prove that the person using a ticket is the same person to whom that ticket was issued</a:t>
          </a:r>
        </a:p>
      </dsp:txBody>
      <dsp:txXfrm>
        <a:off x="3960800" y="944"/>
        <a:ext cx="3508142" cy="2104885"/>
      </dsp:txXfrm>
    </dsp:sp>
    <dsp:sp modelId="{C43C3846-675A-1241-A43D-79E51B27C744}">
      <dsp:nvSpPr>
        <dsp:cNvPr id="0" name=""/>
        <dsp:cNvSpPr/>
      </dsp:nvSpPr>
      <dsp:spPr>
        <a:xfrm>
          <a:off x="2031322" y="2456644"/>
          <a:ext cx="3508142" cy="2104885"/>
        </a:xfrm>
        <a:prstGeom prst="rect">
          <a:avLst/>
        </a:prstGeom>
        <a:solidFill>
          <a:schemeClr val="tx2">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Servers need to authenticate themselves to users</a:t>
          </a:r>
        </a:p>
      </dsp:txBody>
      <dsp:txXfrm>
        <a:off x="2031322" y="2456644"/>
        <a:ext cx="3508142" cy="210488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A4F58-BCAD-0441-B2AC-D13250C4BF1E}">
      <dsp:nvSpPr>
        <dsp:cNvPr id="0" name=""/>
        <dsp:cNvSpPr/>
      </dsp:nvSpPr>
      <dsp:spPr>
        <a:xfrm>
          <a:off x="968349" y="384047"/>
          <a:ext cx="3538728" cy="122895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83DEF-BC93-D442-8759-F27C5AB85A8A}">
      <dsp:nvSpPr>
        <dsp:cNvPr id="0" name=""/>
        <dsp:cNvSpPr/>
      </dsp:nvSpPr>
      <dsp:spPr>
        <a:xfrm>
          <a:off x="2400300" y="3393338"/>
          <a:ext cx="685800" cy="438912"/>
        </a:xfrm>
        <a:prstGeom prst="downArrow">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dsp:style>
    </dsp:sp>
    <dsp:sp modelId="{F7A31D04-4755-9B4F-A57F-5696E210151F}">
      <dsp:nvSpPr>
        <dsp:cNvPr id="0" name=""/>
        <dsp:cNvSpPr/>
      </dsp:nvSpPr>
      <dsp:spPr>
        <a:xfrm>
          <a:off x="1097279" y="3744468"/>
          <a:ext cx="3291840" cy="82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i="0" kern="1200" dirty="0"/>
            <a:t>Three parts of a principal name</a:t>
          </a:r>
        </a:p>
      </dsp:txBody>
      <dsp:txXfrm>
        <a:off x="1097279" y="3744468"/>
        <a:ext cx="3291840" cy="822960"/>
      </dsp:txXfrm>
    </dsp:sp>
    <dsp:sp modelId="{8B46D60C-AD58-904A-B869-B653E85DE902}">
      <dsp:nvSpPr>
        <dsp:cNvPr id="0" name=""/>
        <dsp:cNvSpPr/>
      </dsp:nvSpPr>
      <dsp:spPr>
        <a:xfrm>
          <a:off x="2254910" y="1707916"/>
          <a:ext cx="1234440" cy="123444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t>A realm name</a:t>
          </a:r>
        </a:p>
      </dsp:txBody>
      <dsp:txXfrm>
        <a:off x="2435690" y="1888696"/>
        <a:ext cx="872880" cy="872880"/>
      </dsp:txXfrm>
    </dsp:sp>
    <dsp:sp modelId="{751124D2-3E0B-5943-BA61-46BF18DF6EEF}">
      <dsp:nvSpPr>
        <dsp:cNvPr id="0" name=""/>
        <dsp:cNvSpPr/>
      </dsp:nvSpPr>
      <dsp:spPr>
        <a:xfrm>
          <a:off x="1371599" y="781812"/>
          <a:ext cx="1234440" cy="123444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t>An instance name</a:t>
          </a:r>
        </a:p>
      </dsp:txBody>
      <dsp:txXfrm>
        <a:off x="1552379" y="962592"/>
        <a:ext cx="872880" cy="872880"/>
      </dsp:txXfrm>
    </dsp:sp>
    <dsp:sp modelId="{26A9FFE1-F846-8B4B-B4CF-DDFB06DBEE26}">
      <dsp:nvSpPr>
        <dsp:cNvPr id="0" name=""/>
        <dsp:cNvSpPr/>
      </dsp:nvSpPr>
      <dsp:spPr>
        <a:xfrm>
          <a:off x="2633472" y="483351"/>
          <a:ext cx="1234440" cy="123444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t>A service or user name</a:t>
          </a:r>
        </a:p>
      </dsp:txBody>
      <dsp:txXfrm>
        <a:off x="2814252" y="664131"/>
        <a:ext cx="872880" cy="872880"/>
      </dsp:txXfrm>
    </dsp:sp>
    <dsp:sp modelId="{172CA894-62FE-CF43-A52D-A99AFE9AFEF7}">
      <dsp:nvSpPr>
        <dsp:cNvPr id="0" name=""/>
        <dsp:cNvSpPr/>
      </dsp:nvSpPr>
      <dsp:spPr>
        <a:xfrm>
          <a:off x="838206" y="228594"/>
          <a:ext cx="3840480" cy="3072384"/>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15DCA-7C3F-114C-9DEA-ACB584E59352}">
      <dsp:nvSpPr>
        <dsp:cNvPr id="0" name=""/>
        <dsp:cNvSpPr/>
      </dsp:nvSpPr>
      <dsp:spPr>
        <a:xfrm>
          <a:off x="0" y="0"/>
          <a:ext cx="7818437" cy="49434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rtl="0">
            <a:lnSpc>
              <a:spcPct val="90000"/>
            </a:lnSpc>
            <a:spcBef>
              <a:spcPct val="0"/>
            </a:spcBef>
            <a:spcAft>
              <a:spcPct val="35000"/>
            </a:spcAft>
            <a:buNone/>
          </a:pPr>
          <a:r>
            <a:rPr lang="en-US" sz="4400" kern="1200" dirty="0"/>
            <a:t>Version 5 is intended to address the limitations of version 4 in two areas:</a:t>
          </a:r>
        </a:p>
      </dsp:txBody>
      <dsp:txXfrm>
        <a:off x="0" y="0"/>
        <a:ext cx="7818437" cy="2669476"/>
      </dsp:txXfrm>
    </dsp:sp>
    <dsp:sp modelId="{5D48EB20-6C42-834F-8457-6E3434CCF828}">
      <dsp:nvSpPr>
        <dsp:cNvPr id="0" name=""/>
        <dsp:cNvSpPr/>
      </dsp:nvSpPr>
      <dsp:spPr>
        <a:xfrm>
          <a:off x="0" y="2570606"/>
          <a:ext cx="3909218" cy="227399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marL="0" lvl="0" indent="0" algn="l" defTabSz="1022350" rtl="0">
            <a:lnSpc>
              <a:spcPct val="90000"/>
            </a:lnSpc>
            <a:spcBef>
              <a:spcPct val="0"/>
            </a:spcBef>
            <a:spcAft>
              <a:spcPct val="35000"/>
            </a:spcAft>
            <a:buNone/>
          </a:pPr>
          <a:r>
            <a:rPr lang="en-US" sz="2300" kern="1200" dirty="0"/>
            <a:t>Environmental shortcomings</a:t>
          </a:r>
        </a:p>
        <a:p>
          <a:pPr marL="171450" lvl="1" indent="-171450" algn="l" defTabSz="800100" rtl="0">
            <a:lnSpc>
              <a:spcPct val="90000"/>
            </a:lnSpc>
            <a:spcBef>
              <a:spcPct val="0"/>
            </a:spcBef>
            <a:spcAft>
              <a:spcPct val="15000"/>
            </a:spcAft>
            <a:buChar char="•"/>
          </a:pPr>
          <a:r>
            <a:rPr lang="en-US" sz="1800" kern="1200" dirty="0"/>
            <a:t>Encryption system dependence</a:t>
          </a:r>
        </a:p>
        <a:p>
          <a:pPr marL="171450" lvl="1" indent="-171450" algn="l" defTabSz="800100" rtl="0">
            <a:lnSpc>
              <a:spcPct val="90000"/>
            </a:lnSpc>
            <a:spcBef>
              <a:spcPct val="0"/>
            </a:spcBef>
            <a:spcAft>
              <a:spcPct val="15000"/>
            </a:spcAft>
            <a:buChar char="•"/>
          </a:pPr>
          <a:r>
            <a:rPr lang="en-US" sz="1800" kern="1200" dirty="0"/>
            <a:t>Internet protocol dependence</a:t>
          </a:r>
        </a:p>
        <a:p>
          <a:pPr marL="171450" lvl="1" indent="-171450" algn="l" defTabSz="800100" rtl="0">
            <a:lnSpc>
              <a:spcPct val="90000"/>
            </a:lnSpc>
            <a:spcBef>
              <a:spcPct val="0"/>
            </a:spcBef>
            <a:spcAft>
              <a:spcPct val="15000"/>
            </a:spcAft>
            <a:buChar char="•"/>
          </a:pPr>
          <a:r>
            <a:rPr lang="en-US" sz="1800" kern="1200" dirty="0"/>
            <a:t>Message byte ordering</a:t>
          </a:r>
        </a:p>
        <a:p>
          <a:pPr marL="171450" lvl="1" indent="-171450" algn="l" defTabSz="800100" rtl="0">
            <a:lnSpc>
              <a:spcPct val="90000"/>
            </a:lnSpc>
            <a:spcBef>
              <a:spcPct val="0"/>
            </a:spcBef>
            <a:spcAft>
              <a:spcPct val="15000"/>
            </a:spcAft>
            <a:buChar char="•"/>
          </a:pPr>
          <a:r>
            <a:rPr lang="en-US" sz="1800" kern="1200" dirty="0"/>
            <a:t>Ticket lifetime</a:t>
          </a:r>
        </a:p>
        <a:p>
          <a:pPr marL="171450" lvl="1" indent="-171450" algn="l" defTabSz="800100" rtl="0">
            <a:lnSpc>
              <a:spcPct val="90000"/>
            </a:lnSpc>
            <a:spcBef>
              <a:spcPct val="0"/>
            </a:spcBef>
            <a:spcAft>
              <a:spcPct val="15000"/>
            </a:spcAft>
            <a:buChar char="•"/>
          </a:pPr>
          <a:r>
            <a:rPr lang="en-US" sz="1800" kern="1200" dirty="0"/>
            <a:t>Authentication forwarding</a:t>
          </a:r>
        </a:p>
        <a:p>
          <a:pPr marL="171450" lvl="1" indent="-171450" algn="l" defTabSz="800100" rtl="0">
            <a:lnSpc>
              <a:spcPct val="90000"/>
            </a:lnSpc>
            <a:spcBef>
              <a:spcPct val="0"/>
            </a:spcBef>
            <a:spcAft>
              <a:spcPct val="15000"/>
            </a:spcAft>
            <a:buChar char="•"/>
          </a:pPr>
          <a:r>
            <a:rPr lang="en-US" sz="1800" kern="1200" dirty="0"/>
            <a:t>Interrealm authentication</a:t>
          </a:r>
        </a:p>
      </dsp:txBody>
      <dsp:txXfrm>
        <a:off x="0" y="2570606"/>
        <a:ext cx="3909218" cy="2273998"/>
      </dsp:txXfrm>
    </dsp:sp>
    <dsp:sp modelId="{92BD13A5-1A3D-8E44-A4ED-0A07D45C046F}">
      <dsp:nvSpPr>
        <dsp:cNvPr id="0" name=""/>
        <dsp:cNvSpPr/>
      </dsp:nvSpPr>
      <dsp:spPr>
        <a:xfrm>
          <a:off x="3909218" y="2570606"/>
          <a:ext cx="3909218" cy="227399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marL="0" lvl="0" indent="0" algn="l" defTabSz="1022350" rtl="0">
            <a:lnSpc>
              <a:spcPct val="90000"/>
            </a:lnSpc>
            <a:spcBef>
              <a:spcPct val="0"/>
            </a:spcBef>
            <a:spcAft>
              <a:spcPct val="35000"/>
            </a:spcAft>
            <a:buNone/>
          </a:pPr>
          <a:r>
            <a:rPr lang="en-US" sz="2300" kern="1200" dirty="0"/>
            <a:t>Technical deficiencies</a:t>
          </a:r>
        </a:p>
        <a:p>
          <a:pPr marL="171450" lvl="1" indent="-171450" algn="l" defTabSz="800100" rtl="0">
            <a:lnSpc>
              <a:spcPct val="90000"/>
            </a:lnSpc>
            <a:spcBef>
              <a:spcPct val="0"/>
            </a:spcBef>
            <a:spcAft>
              <a:spcPct val="15000"/>
            </a:spcAft>
            <a:buChar char="•"/>
          </a:pPr>
          <a:r>
            <a:rPr lang="en-US" sz="1800" kern="1200" dirty="0"/>
            <a:t>Double encryption</a:t>
          </a:r>
        </a:p>
        <a:p>
          <a:pPr marL="171450" lvl="1" indent="-171450" algn="l" defTabSz="800100" rtl="0">
            <a:lnSpc>
              <a:spcPct val="90000"/>
            </a:lnSpc>
            <a:spcBef>
              <a:spcPct val="0"/>
            </a:spcBef>
            <a:spcAft>
              <a:spcPct val="15000"/>
            </a:spcAft>
            <a:buChar char="•"/>
          </a:pPr>
          <a:r>
            <a:rPr lang="en-US" sz="1800" kern="1200" dirty="0"/>
            <a:t>PCBC encryption</a:t>
          </a:r>
        </a:p>
        <a:p>
          <a:pPr marL="171450" lvl="1" indent="-171450" algn="l" defTabSz="800100" rtl="0">
            <a:lnSpc>
              <a:spcPct val="90000"/>
            </a:lnSpc>
            <a:spcBef>
              <a:spcPct val="0"/>
            </a:spcBef>
            <a:spcAft>
              <a:spcPct val="15000"/>
            </a:spcAft>
            <a:buChar char="•"/>
          </a:pPr>
          <a:r>
            <a:rPr lang="en-US" sz="1800" kern="1200" dirty="0"/>
            <a:t>Session keys</a:t>
          </a:r>
        </a:p>
        <a:p>
          <a:pPr marL="171450" lvl="1" indent="-171450" algn="l" defTabSz="800100" rtl="0">
            <a:lnSpc>
              <a:spcPct val="90000"/>
            </a:lnSpc>
            <a:spcBef>
              <a:spcPct val="0"/>
            </a:spcBef>
            <a:spcAft>
              <a:spcPct val="15000"/>
            </a:spcAft>
            <a:buChar char="•"/>
          </a:pPr>
          <a:r>
            <a:rPr lang="en-US" sz="1800" kern="1200" dirty="0"/>
            <a:t>Password attacks</a:t>
          </a:r>
        </a:p>
      </dsp:txBody>
      <dsp:txXfrm>
        <a:off x="3909218" y="2570606"/>
        <a:ext cx="3909218" cy="2273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CD291-4ABD-E849-B5EA-3E45B57ABFE6}">
      <dsp:nvSpPr>
        <dsp:cNvPr id="0" name=""/>
        <dsp:cNvSpPr/>
      </dsp:nvSpPr>
      <dsp:spPr>
        <a:xfrm>
          <a:off x="0" y="2560612"/>
          <a:ext cx="8382000" cy="19809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t>For a connectionless protocol there is no explicit connection initiation or termination, thus it is not obvious how often one needs to change the session key</a:t>
          </a:r>
        </a:p>
      </dsp:txBody>
      <dsp:txXfrm>
        <a:off x="0" y="2560612"/>
        <a:ext cx="2514600" cy="1980902"/>
      </dsp:txXfrm>
    </dsp:sp>
    <dsp:sp modelId="{1D6FFA14-3C7E-5C49-819D-8F25DC5DEA03}">
      <dsp:nvSpPr>
        <dsp:cNvPr id="0" name=""/>
        <dsp:cNvSpPr/>
      </dsp:nvSpPr>
      <dsp:spPr>
        <a:xfrm>
          <a:off x="0" y="249559"/>
          <a:ext cx="8382000" cy="19809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t>For connection-oriented protocols one choice is to use the same session key for the length of time that the connection is open, using a new session key for each new session</a:t>
          </a:r>
        </a:p>
      </dsp:txBody>
      <dsp:txXfrm>
        <a:off x="0" y="249559"/>
        <a:ext cx="2514600" cy="1980902"/>
      </dsp:txXfrm>
    </dsp:sp>
    <dsp:sp modelId="{E42A840D-8093-7043-975E-A1210CD24AB9}">
      <dsp:nvSpPr>
        <dsp:cNvPr id="0" name=""/>
        <dsp:cNvSpPr/>
      </dsp:nvSpPr>
      <dsp:spPr>
        <a:xfrm>
          <a:off x="4126416" y="414635"/>
          <a:ext cx="2476127" cy="16507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 security manager must balance competing considerations:</a:t>
          </a:r>
        </a:p>
      </dsp:txBody>
      <dsp:txXfrm>
        <a:off x="4174765" y="462984"/>
        <a:ext cx="2379429" cy="1554053"/>
      </dsp:txXfrm>
    </dsp:sp>
    <dsp:sp modelId="{691EDF75-8B08-A44D-989B-07679ED7B89A}">
      <dsp:nvSpPr>
        <dsp:cNvPr id="0" name=""/>
        <dsp:cNvSpPr/>
      </dsp:nvSpPr>
      <dsp:spPr>
        <a:xfrm>
          <a:off x="3754996" y="2065387"/>
          <a:ext cx="1609483" cy="660300"/>
        </a:xfrm>
        <a:custGeom>
          <a:avLst/>
          <a:gdLst/>
          <a:ahLst/>
          <a:cxnLst/>
          <a:rect l="0" t="0" r="0" b="0"/>
          <a:pathLst>
            <a:path>
              <a:moveTo>
                <a:pt x="1609483" y="0"/>
              </a:moveTo>
              <a:lnTo>
                <a:pt x="1609483" y="330150"/>
              </a:lnTo>
              <a:lnTo>
                <a:pt x="0" y="330150"/>
              </a:lnTo>
              <a:lnTo>
                <a:pt x="0" y="66030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6027232-1E10-314A-808C-2F28F4419D11}">
      <dsp:nvSpPr>
        <dsp:cNvPr id="0" name=""/>
        <dsp:cNvSpPr/>
      </dsp:nvSpPr>
      <dsp:spPr>
        <a:xfrm>
          <a:off x="2516932" y="2725687"/>
          <a:ext cx="2476127" cy="16507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The more frequently session keys are exchanged, the more secure they are</a:t>
          </a:r>
        </a:p>
      </dsp:txBody>
      <dsp:txXfrm>
        <a:off x="2565281" y="2774036"/>
        <a:ext cx="2379429" cy="1554053"/>
      </dsp:txXfrm>
    </dsp:sp>
    <dsp:sp modelId="{50EBB433-A0C9-2E40-86A3-1D2A8E1DEABC}">
      <dsp:nvSpPr>
        <dsp:cNvPr id="0" name=""/>
        <dsp:cNvSpPr/>
      </dsp:nvSpPr>
      <dsp:spPr>
        <a:xfrm>
          <a:off x="5364479" y="2065387"/>
          <a:ext cx="1609483" cy="660300"/>
        </a:xfrm>
        <a:custGeom>
          <a:avLst/>
          <a:gdLst/>
          <a:ahLst/>
          <a:cxnLst/>
          <a:rect l="0" t="0" r="0" b="0"/>
          <a:pathLst>
            <a:path>
              <a:moveTo>
                <a:pt x="0" y="0"/>
              </a:moveTo>
              <a:lnTo>
                <a:pt x="0" y="330150"/>
              </a:lnTo>
              <a:lnTo>
                <a:pt x="1609483" y="330150"/>
              </a:lnTo>
              <a:lnTo>
                <a:pt x="1609483" y="66030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5FF837B-FC93-3145-B224-A6C4B1408C14}">
      <dsp:nvSpPr>
        <dsp:cNvPr id="0" name=""/>
        <dsp:cNvSpPr/>
      </dsp:nvSpPr>
      <dsp:spPr>
        <a:xfrm>
          <a:off x="5735899" y="2725687"/>
          <a:ext cx="2476127" cy="16507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The distribution of session keys delays the start of any exchange and places a burden on network capacity</a:t>
          </a:r>
        </a:p>
      </dsp:txBody>
      <dsp:txXfrm>
        <a:off x="5784248" y="2774036"/>
        <a:ext cx="2379429" cy="1554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25FFE-6756-FA40-9EA6-2226FA9DEC18}">
      <dsp:nvSpPr>
        <dsp:cNvPr id="0" name=""/>
        <dsp:cNvSpPr/>
      </dsp:nvSpPr>
      <dsp:spPr>
        <a:xfrm>
          <a:off x="457200" y="-7623"/>
          <a:ext cx="2743200" cy="1912626"/>
        </a:xfrm>
        <a:prstGeom prst="downArrow">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sp>
    <dsp:sp modelId="{DAF566F2-840D-C843-A056-9EDE93E4B3E3}">
      <dsp:nvSpPr>
        <dsp:cNvPr id="0" name=""/>
        <dsp:cNvSpPr/>
      </dsp:nvSpPr>
      <dsp:spPr>
        <a:xfrm>
          <a:off x="3810000" y="0"/>
          <a:ext cx="3810000" cy="21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t>Drawbacks:</a:t>
          </a:r>
        </a:p>
        <a:p>
          <a:pPr marL="171450" lvl="1" indent="-171450" algn="l" defTabSz="711200">
            <a:lnSpc>
              <a:spcPct val="90000"/>
            </a:lnSpc>
            <a:spcBef>
              <a:spcPct val="0"/>
            </a:spcBef>
            <a:spcAft>
              <a:spcPct val="15000"/>
            </a:spcAft>
            <a:buChar char="•"/>
          </a:pPr>
          <a:r>
            <a:rPr lang="en-US" sz="1600" kern="1200" dirty="0"/>
            <a:t>The tag length is limited to 8 bits, limiting its flexibility and functionality</a:t>
          </a:r>
        </a:p>
        <a:p>
          <a:pPr marL="171450" lvl="1" indent="-171450" algn="l" defTabSz="711200">
            <a:lnSpc>
              <a:spcPct val="90000"/>
            </a:lnSpc>
            <a:spcBef>
              <a:spcPct val="0"/>
            </a:spcBef>
            <a:spcAft>
              <a:spcPct val="15000"/>
            </a:spcAft>
            <a:buChar char="•"/>
          </a:pPr>
          <a:r>
            <a:rPr lang="en-US" sz="1600" kern="1200" dirty="0"/>
            <a:t>Because the tag is not transmitted in clear form, it can be used only at the point of decryption, limiting the ways in which key use can be controlled</a:t>
          </a:r>
        </a:p>
      </dsp:txBody>
      <dsp:txXfrm>
        <a:off x="3810000" y="0"/>
        <a:ext cx="3810000" cy="2108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84419-FB33-2E44-955E-B74E269E8EC7}">
      <dsp:nvSpPr>
        <dsp:cNvPr id="0" name=""/>
        <dsp:cNvSpPr/>
      </dsp:nvSpPr>
      <dsp:spPr>
        <a:xfrm rot="5400000">
          <a:off x="3606800" y="-1277620"/>
          <a:ext cx="1076960" cy="3901440"/>
        </a:xfrm>
        <a:prstGeom prst="round2SameRect">
          <a:avLst/>
        </a:prstGeom>
        <a:solidFill>
          <a:schemeClr val="bg1"/>
        </a:solidFill>
        <a:ln w="6350" cap="flat" cmpd="sng" algn="ctr">
          <a:solidFill>
            <a:schemeClr val="accent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AU" sz="2700" kern="1200" dirty="0"/>
            <a:t>Performance</a:t>
          </a:r>
        </a:p>
        <a:p>
          <a:pPr marL="228600" lvl="1" indent="-228600" algn="l" defTabSz="1200150">
            <a:lnSpc>
              <a:spcPct val="90000"/>
            </a:lnSpc>
            <a:spcBef>
              <a:spcPct val="0"/>
            </a:spcBef>
            <a:spcAft>
              <a:spcPct val="15000"/>
            </a:spcAft>
            <a:buChar char="•"/>
          </a:pPr>
          <a:r>
            <a:rPr lang="en-AU" sz="2700" kern="1200" dirty="0"/>
            <a:t>Backward compatibility</a:t>
          </a:r>
        </a:p>
      </dsp:txBody>
      <dsp:txXfrm rot="-5400000">
        <a:off x="2194561" y="187192"/>
        <a:ext cx="3848867" cy="971814"/>
      </dsp:txXfrm>
    </dsp:sp>
    <dsp:sp modelId="{3E43EF61-104C-CE44-9170-FAB80B8B2734}">
      <dsp:nvSpPr>
        <dsp:cNvPr id="0" name=""/>
        <dsp:cNvSpPr/>
      </dsp:nvSpPr>
      <dsp:spPr>
        <a:xfrm>
          <a:off x="0" y="0"/>
          <a:ext cx="2194560" cy="1346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AU" sz="3400" kern="1200" dirty="0"/>
            <a:t>Rationale:</a:t>
          </a:r>
          <a:endParaRPr lang="en-US" sz="3400" kern="1200" dirty="0"/>
        </a:p>
      </dsp:txBody>
      <dsp:txXfrm>
        <a:off x="65716" y="65716"/>
        <a:ext cx="2063128" cy="12147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E7E64-D275-2E42-9662-39C3596309EE}">
      <dsp:nvSpPr>
        <dsp:cNvPr id="0" name=""/>
        <dsp:cNvSpPr/>
      </dsp:nvSpPr>
      <dsp:spPr>
        <a:xfrm>
          <a:off x="1333500" y="0"/>
          <a:ext cx="4191000" cy="4191000"/>
        </a:xfrm>
        <a:prstGeom prst="diamond">
          <a:avLst/>
        </a:prstGeom>
        <a:solidFill>
          <a:schemeClr val="accent1"/>
        </a:solidFill>
        <a:ln>
          <a:solidFill>
            <a:schemeClr val="tx1"/>
          </a:solidFill>
        </a:ln>
        <a:effectLst/>
      </dsp:spPr>
      <dsp:style>
        <a:lnRef idx="0">
          <a:scrgbClr r="0" g="0" b="0"/>
        </a:lnRef>
        <a:fillRef idx="1">
          <a:scrgbClr r="0" g="0" b="0"/>
        </a:fillRef>
        <a:effectRef idx="2">
          <a:scrgbClr r="0" g="0" b="0"/>
        </a:effectRef>
        <a:fontRef idx="minor"/>
      </dsp:style>
    </dsp:sp>
    <dsp:sp modelId="{2D6D00B8-271E-D940-81E8-400514989AA7}">
      <dsp:nvSpPr>
        <dsp:cNvPr id="0" name=""/>
        <dsp:cNvSpPr/>
      </dsp:nvSpPr>
      <dsp:spPr>
        <a:xfrm>
          <a:off x="1731644" y="398144"/>
          <a:ext cx="1634490" cy="1634490"/>
        </a:xfrm>
        <a:prstGeom prst="roundRect">
          <a:avLst/>
        </a:prstGeom>
        <a:solidFill>
          <a:schemeClr val="bg1"/>
        </a:solidFill>
        <a:ln>
          <a:noFill/>
        </a:ln>
        <a:effectLst>
          <a:glow rad="25400">
            <a:schemeClr val="tx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i="0" kern="1200" dirty="0">
              <a:solidFill>
                <a:schemeClr val="tx1"/>
              </a:solidFill>
            </a:rPr>
            <a:t>Public announcement</a:t>
          </a:r>
          <a:endParaRPr lang="en-US" sz="1600" b="1" i="0" kern="1200" dirty="0">
            <a:solidFill>
              <a:schemeClr val="tx1"/>
            </a:solidFill>
          </a:endParaRPr>
        </a:p>
      </dsp:txBody>
      <dsp:txXfrm>
        <a:off x="1811433" y="477933"/>
        <a:ext cx="1474912" cy="1474912"/>
      </dsp:txXfrm>
    </dsp:sp>
    <dsp:sp modelId="{538ED783-8646-9A4E-928D-11D8F659505E}">
      <dsp:nvSpPr>
        <dsp:cNvPr id="0" name=""/>
        <dsp:cNvSpPr/>
      </dsp:nvSpPr>
      <dsp:spPr>
        <a:xfrm>
          <a:off x="3491865" y="398144"/>
          <a:ext cx="1634490" cy="1634490"/>
        </a:xfrm>
        <a:prstGeom prst="roundRect">
          <a:avLst/>
        </a:prstGeom>
        <a:solidFill>
          <a:schemeClr val="bg1"/>
        </a:solidFill>
        <a:ln>
          <a:solidFill>
            <a:schemeClr val="tx1"/>
          </a:solidFill>
        </a:ln>
        <a:effectLst>
          <a:glow rad="25400">
            <a:schemeClr val="tx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i="0" kern="1200" dirty="0">
              <a:solidFill>
                <a:schemeClr val="tx1"/>
              </a:solidFill>
            </a:rPr>
            <a:t>Publicly available directory</a:t>
          </a:r>
        </a:p>
      </dsp:txBody>
      <dsp:txXfrm>
        <a:off x="3571654" y="477933"/>
        <a:ext cx="1474912" cy="1474912"/>
      </dsp:txXfrm>
    </dsp:sp>
    <dsp:sp modelId="{3312D2CB-51B2-1B41-93F4-1FB5EC23A0A3}">
      <dsp:nvSpPr>
        <dsp:cNvPr id="0" name=""/>
        <dsp:cNvSpPr/>
      </dsp:nvSpPr>
      <dsp:spPr>
        <a:xfrm>
          <a:off x="1731644" y="2158365"/>
          <a:ext cx="1634490" cy="1634490"/>
        </a:xfrm>
        <a:prstGeom prst="roundRect">
          <a:avLst/>
        </a:prstGeom>
        <a:solidFill>
          <a:schemeClr val="bg1"/>
        </a:solidFill>
        <a:ln>
          <a:solidFill>
            <a:schemeClr val="tx1"/>
          </a:solidFill>
        </a:ln>
        <a:effectLst>
          <a:glow rad="25400">
            <a:schemeClr val="tx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i="0" kern="1200" dirty="0">
              <a:solidFill>
                <a:schemeClr val="tx1"/>
              </a:solidFill>
            </a:rPr>
            <a:t>Public-key authority</a:t>
          </a:r>
        </a:p>
      </dsp:txBody>
      <dsp:txXfrm>
        <a:off x="1811433" y="2238154"/>
        <a:ext cx="1474912" cy="1474912"/>
      </dsp:txXfrm>
    </dsp:sp>
    <dsp:sp modelId="{88DDC718-A30F-D842-9D3F-15D1CB398EE5}">
      <dsp:nvSpPr>
        <dsp:cNvPr id="0" name=""/>
        <dsp:cNvSpPr/>
      </dsp:nvSpPr>
      <dsp:spPr>
        <a:xfrm>
          <a:off x="3491865" y="2158365"/>
          <a:ext cx="1634490" cy="1634490"/>
        </a:xfrm>
        <a:prstGeom prst="roundRect">
          <a:avLst/>
        </a:prstGeom>
        <a:solidFill>
          <a:schemeClr val="bg1"/>
        </a:solidFill>
        <a:ln>
          <a:solidFill>
            <a:schemeClr val="tx1"/>
          </a:solidFill>
        </a:ln>
        <a:effectLst>
          <a:glow rad="25400">
            <a:schemeClr val="tx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i="0" kern="1200" dirty="0">
              <a:solidFill>
                <a:schemeClr val="tx1"/>
              </a:solidFill>
            </a:rPr>
            <a:t>Public-key certificates</a:t>
          </a:r>
        </a:p>
      </dsp:txBody>
      <dsp:txXfrm>
        <a:off x="3571654" y="2238154"/>
        <a:ext cx="1474912" cy="14749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6CC99-65DF-C54D-87BF-E319C6A76B01}">
      <dsp:nvSpPr>
        <dsp:cNvPr id="0" name=""/>
        <dsp:cNvSpPr/>
      </dsp:nvSpPr>
      <dsp:spPr>
        <a:xfrm rot="5400000">
          <a:off x="3322320" y="-922020"/>
          <a:ext cx="1645920" cy="3901440"/>
        </a:xfrm>
        <a:prstGeom prst="round2SameRect">
          <a:avLst/>
        </a:prstGeom>
        <a:solidFill>
          <a:schemeClr val="bg1"/>
        </a:solidFill>
        <a:ln w="635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AU" sz="1600" kern="1200" dirty="0"/>
            <a:t>Any user with access to the public key of the CA can verify the user public key that was certified</a:t>
          </a:r>
        </a:p>
        <a:p>
          <a:pPr marL="171450" lvl="1" indent="-171450" algn="l" defTabSz="711200">
            <a:lnSpc>
              <a:spcPct val="90000"/>
            </a:lnSpc>
            <a:spcBef>
              <a:spcPct val="0"/>
            </a:spcBef>
            <a:spcAft>
              <a:spcPct val="15000"/>
            </a:spcAft>
            <a:buChar char="•"/>
          </a:pPr>
          <a:r>
            <a:rPr lang="en-AU" sz="1600" kern="1200" dirty="0"/>
            <a:t>No party other than the certification authority can modify the certificate without this being detected</a:t>
          </a:r>
        </a:p>
      </dsp:txBody>
      <dsp:txXfrm rot="-5400000">
        <a:off x="2194561" y="286086"/>
        <a:ext cx="3821093" cy="1485226"/>
      </dsp:txXfrm>
    </dsp:sp>
    <dsp:sp modelId="{0C8AC54C-E587-EC4F-9B8B-70A8685B8864}">
      <dsp:nvSpPr>
        <dsp:cNvPr id="0" name=""/>
        <dsp:cNvSpPr/>
      </dsp:nvSpPr>
      <dsp:spPr>
        <a:xfrm>
          <a:off x="0" y="0"/>
          <a:ext cx="2194560" cy="2057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AU" sz="2100" kern="1200" dirty="0"/>
            <a:t>User certificates generated by a CA have the following characteristics:</a:t>
          </a:r>
          <a:endParaRPr lang="en-US" sz="2100" kern="1200" dirty="0"/>
        </a:p>
      </dsp:txBody>
      <dsp:txXfrm>
        <a:off x="100434" y="100434"/>
        <a:ext cx="1993692" cy="18565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921B5-CC31-8F4E-94D3-D274653E1677}">
      <dsp:nvSpPr>
        <dsp:cNvPr id="0" name=""/>
        <dsp:cNvSpPr/>
      </dsp:nvSpPr>
      <dsp:spPr>
        <a:xfrm>
          <a:off x="844121" y="932688"/>
          <a:ext cx="2172943" cy="1792224"/>
        </a:xfrm>
        <a:prstGeom prst="roundRect">
          <a:avLst>
            <a:gd name="adj" fmla="val 10000"/>
          </a:avLst>
        </a:prstGeom>
        <a:solidFill>
          <a:schemeClr val="lt1">
            <a:alpha val="90000"/>
            <a:hueOff val="0"/>
            <a:satOff val="0"/>
            <a:lumOff val="0"/>
            <a:alphaOff val="0"/>
          </a:schemeClr>
        </a:solidFill>
        <a:ln w="6350" cap="flat" cmpd="sng" algn="ctr">
          <a:solidFill>
            <a:schemeClr val="tx2">
              <a:lumMod val="60000"/>
              <a:lum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Presenting an identifier to the security system</a:t>
          </a:r>
        </a:p>
      </dsp:txBody>
      <dsp:txXfrm>
        <a:off x="885365" y="973932"/>
        <a:ext cx="2090455" cy="1325688"/>
      </dsp:txXfrm>
    </dsp:sp>
    <dsp:sp modelId="{B52CFB27-320B-504A-9441-8D1FC79FF50E}">
      <dsp:nvSpPr>
        <dsp:cNvPr id="0" name=""/>
        <dsp:cNvSpPr/>
      </dsp:nvSpPr>
      <dsp:spPr>
        <a:xfrm>
          <a:off x="1814840" y="-454739"/>
          <a:ext cx="3833857" cy="3833857"/>
        </a:xfrm>
        <a:prstGeom prst="leftCircularArrow">
          <a:avLst>
            <a:gd name="adj1" fmla="val 1941"/>
            <a:gd name="adj2" fmla="val 232212"/>
            <a:gd name="adj3" fmla="val 2396434"/>
            <a:gd name="adj4" fmla="val 9413200"/>
            <a:gd name="adj5" fmla="val 226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solidFill>
            <a:schemeClr val="tx2">
              <a:lumMod val="40000"/>
              <a:lumOff val="60000"/>
            </a:schemeClr>
          </a:solidFill>
        </a:ln>
        <a:effectLst/>
      </dsp:spPr>
      <dsp:style>
        <a:lnRef idx="0">
          <a:scrgbClr r="0" g="0" b="0"/>
        </a:lnRef>
        <a:fillRef idx="3">
          <a:scrgbClr r="0" g="0" b="0"/>
        </a:fillRef>
        <a:effectRef idx="2">
          <a:scrgbClr r="0" g="0" b="0"/>
        </a:effectRef>
        <a:fontRef idx="minor">
          <a:schemeClr val="lt1"/>
        </a:fontRef>
      </dsp:style>
    </dsp:sp>
    <dsp:sp modelId="{0EDB7823-805F-D841-BC3E-5057EF91AFB9}">
      <dsp:nvSpPr>
        <dsp:cNvPr id="0" name=""/>
        <dsp:cNvSpPr/>
      </dsp:nvSpPr>
      <dsp:spPr>
        <a:xfrm>
          <a:off x="304806" y="1981203"/>
          <a:ext cx="1931505" cy="76809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rPr>
            <a:t>Identification step</a:t>
          </a:r>
        </a:p>
      </dsp:txBody>
      <dsp:txXfrm>
        <a:off x="327303" y="2003700"/>
        <a:ext cx="1886511" cy="723102"/>
      </dsp:txXfrm>
    </dsp:sp>
    <dsp:sp modelId="{D64977FD-7EF0-7942-884A-12FFACCA051A}">
      <dsp:nvSpPr>
        <dsp:cNvPr id="0" name=""/>
        <dsp:cNvSpPr/>
      </dsp:nvSpPr>
      <dsp:spPr>
        <a:xfrm>
          <a:off x="3612833" y="837527"/>
          <a:ext cx="2603468" cy="1981196"/>
        </a:xfrm>
        <a:prstGeom prst="roundRect">
          <a:avLst>
            <a:gd name="adj" fmla="val 10000"/>
          </a:avLst>
        </a:prstGeom>
        <a:solidFill>
          <a:schemeClr val="lt1">
            <a:alpha val="90000"/>
            <a:hueOff val="0"/>
            <a:satOff val="0"/>
            <a:lumOff val="0"/>
            <a:alphaOff val="0"/>
          </a:schemeClr>
        </a:solidFill>
        <a:ln w="6350" cap="flat" cmpd="sng" algn="ctr">
          <a:solidFill>
            <a:schemeClr val="tx2">
              <a:lumMod val="60000"/>
              <a:lum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a:t>Presenting or generating authentication information that corroborates the binding between the entity and the identifier</a:t>
          </a:r>
        </a:p>
      </dsp:txBody>
      <dsp:txXfrm>
        <a:off x="3658426" y="1307662"/>
        <a:ext cx="2512282" cy="1465468"/>
      </dsp:txXfrm>
    </dsp:sp>
    <dsp:sp modelId="{164086FD-4FA6-5449-8EBF-2B9E8C67DB0F}">
      <dsp:nvSpPr>
        <dsp:cNvPr id="0" name=""/>
        <dsp:cNvSpPr/>
      </dsp:nvSpPr>
      <dsp:spPr>
        <a:xfrm>
          <a:off x="4571996" y="609597"/>
          <a:ext cx="1931505" cy="76809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rPr>
            <a:t>Verification step</a:t>
          </a:r>
        </a:p>
      </dsp:txBody>
      <dsp:txXfrm>
        <a:off x="4594493" y="632094"/>
        <a:ext cx="1886511" cy="7231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C6E66-6D8D-EE4A-B36D-2388F1ABF5C2}">
      <dsp:nvSpPr>
        <dsp:cNvPr id="0" name=""/>
        <dsp:cNvSpPr/>
      </dsp:nvSpPr>
      <dsp:spPr>
        <a:xfrm rot="16200000">
          <a:off x="806450" y="-806450"/>
          <a:ext cx="1854200" cy="3467100"/>
        </a:xfrm>
        <a:prstGeom prst="round1Rect">
          <a:avLst/>
        </a:prstGeom>
        <a:solidFill>
          <a:schemeClr val="bg1"/>
        </a:solidFill>
        <a:ln w="38100">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tx1"/>
              </a:solidFill>
            </a:rPr>
            <a:t>Something the individual knows</a:t>
          </a:r>
        </a:p>
        <a:p>
          <a:pPr marL="171450" lvl="1" indent="-171450" algn="l" defTabSz="711200">
            <a:lnSpc>
              <a:spcPct val="90000"/>
            </a:lnSpc>
            <a:spcBef>
              <a:spcPct val="0"/>
            </a:spcBef>
            <a:spcAft>
              <a:spcPct val="15000"/>
            </a:spcAft>
            <a:buChar char="•"/>
          </a:pPr>
          <a:r>
            <a:rPr lang="en-US" sz="1600" b="0" i="0" kern="1200" dirty="0">
              <a:solidFill>
                <a:schemeClr val="tx1"/>
              </a:solidFill>
            </a:rPr>
            <a:t>Examples include a password, a personal identification number (PIN), or answers to a prearranged set of questions</a:t>
          </a:r>
        </a:p>
      </dsp:txBody>
      <dsp:txXfrm rot="5400000">
        <a:off x="0" y="0"/>
        <a:ext cx="3467100" cy="1390650"/>
      </dsp:txXfrm>
    </dsp:sp>
    <dsp:sp modelId="{E33CCF0F-3973-8E4B-AFC2-9E3BFB300320}">
      <dsp:nvSpPr>
        <dsp:cNvPr id="0" name=""/>
        <dsp:cNvSpPr/>
      </dsp:nvSpPr>
      <dsp:spPr>
        <a:xfrm>
          <a:off x="3467100" y="0"/>
          <a:ext cx="3467100" cy="1854200"/>
        </a:xfrm>
        <a:prstGeom prst="round1Rect">
          <a:avLst/>
        </a:prstGeom>
        <a:solidFill>
          <a:schemeClr val="bg1"/>
        </a:solidFill>
        <a:ln w="38100">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tx1"/>
              </a:solidFill>
            </a:rPr>
            <a:t>Something the individual possesses</a:t>
          </a:r>
        </a:p>
        <a:p>
          <a:pPr marL="171450" lvl="1" indent="-171450" algn="l" defTabSz="711200">
            <a:lnSpc>
              <a:spcPct val="90000"/>
            </a:lnSpc>
            <a:spcBef>
              <a:spcPct val="0"/>
            </a:spcBef>
            <a:spcAft>
              <a:spcPct val="15000"/>
            </a:spcAft>
            <a:buChar char="•"/>
          </a:pPr>
          <a:r>
            <a:rPr lang="en-US" sz="1600" b="0" i="0" kern="1200" dirty="0">
              <a:solidFill>
                <a:schemeClr val="tx1"/>
              </a:solidFill>
            </a:rPr>
            <a:t>Examples include cryptographic keys, electronic keycards, smart cards, and physical keys</a:t>
          </a:r>
        </a:p>
        <a:p>
          <a:pPr marL="342900" lvl="2" indent="-171450" algn="l" defTabSz="711200">
            <a:lnSpc>
              <a:spcPct val="90000"/>
            </a:lnSpc>
            <a:spcBef>
              <a:spcPct val="0"/>
            </a:spcBef>
            <a:spcAft>
              <a:spcPct val="15000"/>
            </a:spcAft>
            <a:buChar char="•"/>
          </a:pPr>
          <a:r>
            <a:rPr lang="en-US" sz="1600" b="0" i="0" kern="1200" dirty="0">
              <a:solidFill>
                <a:schemeClr val="tx1"/>
              </a:solidFill>
            </a:rPr>
            <a:t>This is referred to as a token</a:t>
          </a:r>
        </a:p>
      </dsp:txBody>
      <dsp:txXfrm>
        <a:off x="3467100" y="0"/>
        <a:ext cx="3467100" cy="1390650"/>
      </dsp:txXfrm>
    </dsp:sp>
    <dsp:sp modelId="{59447268-F71E-A04B-AABB-B2CD824296C8}">
      <dsp:nvSpPr>
        <dsp:cNvPr id="0" name=""/>
        <dsp:cNvSpPr/>
      </dsp:nvSpPr>
      <dsp:spPr>
        <a:xfrm rot="10800000">
          <a:off x="0" y="1854200"/>
          <a:ext cx="3467100" cy="1854200"/>
        </a:xfrm>
        <a:prstGeom prst="round1Rect">
          <a:avLst/>
        </a:prstGeom>
        <a:solidFill>
          <a:schemeClr val="bg1"/>
        </a:solidFill>
        <a:ln w="38100">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tx1"/>
              </a:solidFill>
            </a:rPr>
            <a:t>Something the individual is        (static biometrics)</a:t>
          </a:r>
        </a:p>
        <a:p>
          <a:pPr marL="171450" lvl="1" indent="-171450" algn="l" defTabSz="711200">
            <a:lnSpc>
              <a:spcPct val="90000"/>
            </a:lnSpc>
            <a:spcBef>
              <a:spcPct val="0"/>
            </a:spcBef>
            <a:spcAft>
              <a:spcPct val="15000"/>
            </a:spcAft>
            <a:buChar char="•"/>
          </a:pPr>
          <a:r>
            <a:rPr lang="en-US" sz="1600" b="0" i="0" kern="1200" dirty="0">
              <a:solidFill>
                <a:schemeClr val="tx1"/>
              </a:solidFill>
            </a:rPr>
            <a:t>Examples include recognition by fingerprint, retina, and face</a:t>
          </a:r>
        </a:p>
      </dsp:txBody>
      <dsp:txXfrm rot="10800000">
        <a:off x="0" y="2317749"/>
        <a:ext cx="3467100" cy="1390650"/>
      </dsp:txXfrm>
    </dsp:sp>
    <dsp:sp modelId="{467BDF3E-6D34-FA47-810C-C7A7578EB239}">
      <dsp:nvSpPr>
        <dsp:cNvPr id="0" name=""/>
        <dsp:cNvSpPr/>
      </dsp:nvSpPr>
      <dsp:spPr>
        <a:xfrm rot="5400000">
          <a:off x="4273550" y="1047749"/>
          <a:ext cx="1854200" cy="3467100"/>
        </a:xfrm>
        <a:prstGeom prst="round1Rect">
          <a:avLst/>
        </a:prstGeom>
        <a:solidFill>
          <a:schemeClr val="bg1"/>
        </a:solidFill>
        <a:ln w="38100">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1" i="0" kern="1200" dirty="0">
              <a:solidFill>
                <a:schemeClr val="tx1"/>
              </a:solidFill>
            </a:rPr>
            <a:t>Something the individual does (dynamic biometrics)</a:t>
          </a:r>
        </a:p>
        <a:p>
          <a:pPr marL="171450" lvl="1" indent="-171450" algn="l" defTabSz="711200">
            <a:lnSpc>
              <a:spcPct val="90000"/>
            </a:lnSpc>
            <a:spcBef>
              <a:spcPct val="0"/>
            </a:spcBef>
            <a:spcAft>
              <a:spcPct val="15000"/>
            </a:spcAft>
            <a:buChar char="•"/>
          </a:pPr>
          <a:r>
            <a:rPr lang="en-US" sz="1600" b="0" i="0" kern="1200" dirty="0">
              <a:solidFill>
                <a:schemeClr val="tx1"/>
              </a:solidFill>
            </a:rPr>
            <a:t>Examples include recognition by voice pattern, handwriting characteristics, and typing rhythm</a:t>
          </a:r>
        </a:p>
      </dsp:txBody>
      <dsp:txXfrm rot="-5400000">
        <a:off x="3467100" y="2317749"/>
        <a:ext cx="3467100" cy="1390650"/>
      </dsp:txXfrm>
    </dsp:sp>
    <dsp:sp modelId="{B4F1DF56-0CCF-E242-9FDC-CAAD6A8AFBAE}">
      <dsp:nvSpPr>
        <dsp:cNvPr id="0" name=""/>
        <dsp:cNvSpPr/>
      </dsp:nvSpPr>
      <dsp:spPr>
        <a:xfrm>
          <a:off x="2362201" y="1346200"/>
          <a:ext cx="2209797" cy="1015999"/>
        </a:xfrm>
        <a:prstGeom prst="roundRect">
          <a:avLst/>
        </a:prstGeom>
        <a:solidFill>
          <a:schemeClr val="accent1"/>
        </a:solidFill>
        <a:ln>
          <a:solidFill>
            <a:schemeClr val="tx1"/>
          </a:solidFill>
        </a:ln>
        <a:effectLst/>
      </dsp:spPr>
      <dsp:style>
        <a:lnRef idx="0">
          <a:scrgbClr r="0" g="0" b="0"/>
        </a:lnRef>
        <a:fillRef idx="3">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p>
      </dsp:txBody>
      <dsp:txXfrm>
        <a:off x="2411798" y="1395797"/>
        <a:ext cx="2110603" cy="9168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79F05-35E1-104C-985F-17DE1C0AF79D}">
      <dsp:nvSpPr>
        <dsp:cNvPr id="0" name=""/>
        <dsp:cNvSpPr/>
      </dsp:nvSpPr>
      <dsp:spPr>
        <a:xfrm>
          <a:off x="3727958" y="0"/>
          <a:ext cx="1789944" cy="1469882"/>
        </a:xfrm>
        <a:prstGeom prst="ellipse">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Central to the problem of authenticated key exchange are two issues:</a:t>
          </a:r>
        </a:p>
      </dsp:txBody>
      <dsp:txXfrm>
        <a:off x="3990089" y="215259"/>
        <a:ext cx="1265682" cy="1039364"/>
      </dsp:txXfrm>
    </dsp:sp>
    <dsp:sp modelId="{C5F88DEF-6D6F-DD47-8C6B-04D781FB85C0}">
      <dsp:nvSpPr>
        <dsp:cNvPr id="0" name=""/>
        <dsp:cNvSpPr/>
      </dsp:nvSpPr>
      <dsp:spPr>
        <a:xfrm rot="2428520">
          <a:off x="5141269" y="1530088"/>
          <a:ext cx="854433" cy="23457"/>
        </a:xfrm>
        <a:custGeom>
          <a:avLst/>
          <a:gdLst/>
          <a:ahLst/>
          <a:cxnLst/>
          <a:rect l="0" t="0" r="0" b="0"/>
          <a:pathLst>
            <a:path>
              <a:moveTo>
                <a:pt x="0" y="11728"/>
              </a:moveTo>
              <a:lnTo>
                <a:pt x="854433" y="11728"/>
              </a:lnTo>
            </a:path>
          </a:pathLst>
        </a:custGeom>
        <a:noFill/>
        <a:ln w="635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47125" y="1520456"/>
        <a:ext cx="42721" cy="42721"/>
      </dsp:txXfrm>
    </dsp:sp>
    <dsp:sp modelId="{466CC06D-AEEB-A447-B59B-2F72AA20D107}">
      <dsp:nvSpPr>
        <dsp:cNvPr id="0" name=""/>
        <dsp:cNvSpPr/>
      </dsp:nvSpPr>
      <dsp:spPr>
        <a:xfrm>
          <a:off x="5423454" y="1452197"/>
          <a:ext cx="3110945" cy="2586402"/>
        </a:xfrm>
        <a:prstGeom prst="ellipse">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Confidentiality</a:t>
          </a:r>
        </a:p>
        <a:p>
          <a:pPr marL="114300" lvl="1" indent="-114300" algn="l" defTabSz="622300">
            <a:lnSpc>
              <a:spcPct val="90000"/>
            </a:lnSpc>
            <a:spcBef>
              <a:spcPct val="0"/>
            </a:spcBef>
            <a:spcAft>
              <a:spcPct val="15000"/>
            </a:spcAft>
            <a:buChar char="•"/>
          </a:pPr>
          <a:r>
            <a:rPr lang="en-US" sz="1400" kern="1200" dirty="0">
              <a:solidFill>
                <a:schemeClr val="tx1"/>
              </a:solidFill>
            </a:rPr>
            <a:t>Essential identification and session-key information must be communicated in encrypted form</a:t>
          </a:r>
        </a:p>
        <a:p>
          <a:pPr marL="114300" lvl="1" indent="-114300" algn="l" defTabSz="622300">
            <a:lnSpc>
              <a:spcPct val="90000"/>
            </a:lnSpc>
            <a:spcBef>
              <a:spcPct val="0"/>
            </a:spcBef>
            <a:spcAft>
              <a:spcPct val="15000"/>
            </a:spcAft>
            <a:buChar char="•"/>
          </a:pPr>
          <a:r>
            <a:rPr lang="en-US" sz="1400" kern="1200" dirty="0">
              <a:solidFill>
                <a:schemeClr val="tx1"/>
              </a:solidFill>
            </a:rPr>
            <a:t>This requires the prior existence of secret or public keys that can be used for this purpose</a:t>
          </a:r>
        </a:p>
      </dsp:txBody>
      <dsp:txXfrm>
        <a:off x="5879041" y="1830967"/>
        <a:ext cx="2199771" cy="1828862"/>
      </dsp:txXfrm>
    </dsp:sp>
    <dsp:sp modelId="{6EC2EFFE-BCDF-F34D-8AA4-23E20C4141B4}">
      <dsp:nvSpPr>
        <dsp:cNvPr id="0" name=""/>
        <dsp:cNvSpPr/>
      </dsp:nvSpPr>
      <dsp:spPr>
        <a:xfrm rot="8866214">
          <a:off x="3280908" y="1353401"/>
          <a:ext cx="684900" cy="23457"/>
        </a:xfrm>
        <a:custGeom>
          <a:avLst/>
          <a:gdLst/>
          <a:ahLst/>
          <a:cxnLst/>
          <a:rect l="0" t="0" r="0" b="0"/>
          <a:pathLst>
            <a:path>
              <a:moveTo>
                <a:pt x="0" y="11728"/>
              </a:moveTo>
              <a:lnTo>
                <a:pt x="684900" y="11728"/>
              </a:lnTo>
            </a:path>
          </a:pathLst>
        </a:custGeom>
        <a:noFill/>
        <a:ln w="635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3606236" y="1348008"/>
        <a:ext cx="34245" cy="34245"/>
      </dsp:txXfrm>
    </dsp:sp>
    <dsp:sp modelId="{E03A69F7-1AF4-9643-A17D-2DB9030ECD8C}">
      <dsp:nvSpPr>
        <dsp:cNvPr id="0" name=""/>
        <dsp:cNvSpPr/>
      </dsp:nvSpPr>
      <dsp:spPr>
        <a:xfrm>
          <a:off x="0" y="876297"/>
          <a:ext cx="3679732" cy="3226504"/>
        </a:xfrm>
        <a:prstGeom prst="ellipse">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    Timeliness</a:t>
          </a:r>
        </a:p>
        <a:p>
          <a:pPr marL="114300" lvl="1" indent="-114300" algn="l" defTabSz="622300">
            <a:lnSpc>
              <a:spcPct val="90000"/>
            </a:lnSpc>
            <a:spcBef>
              <a:spcPct val="0"/>
            </a:spcBef>
            <a:spcAft>
              <a:spcPct val="15000"/>
            </a:spcAft>
            <a:buChar char="•"/>
          </a:pPr>
          <a:r>
            <a:rPr lang="en-US" sz="1400" kern="1200" dirty="0">
              <a:solidFill>
                <a:schemeClr val="tx1"/>
              </a:solidFill>
            </a:rPr>
            <a:t>Important because of the threat of message replays</a:t>
          </a:r>
        </a:p>
        <a:p>
          <a:pPr marL="114300" lvl="1" indent="-114300" algn="l" defTabSz="622300">
            <a:lnSpc>
              <a:spcPct val="90000"/>
            </a:lnSpc>
            <a:spcBef>
              <a:spcPct val="0"/>
            </a:spcBef>
            <a:spcAft>
              <a:spcPct val="15000"/>
            </a:spcAft>
            <a:buChar char="•"/>
          </a:pPr>
          <a:r>
            <a:rPr lang="en-US" sz="1400" kern="1200" dirty="0">
              <a:solidFill>
                <a:schemeClr val="tx1"/>
              </a:solidFill>
            </a:rPr>
            <a:t>Such replays could allow an opponent to:</a:t>
          </a:r>
        </a:p>
        <a:p>
          <a:pPr marL="228600" lvl="2" indent="-114300" algn="l" defTabSz="622300">
            <a:lnSpc>
              <a:spcPct val="90000"/>
            </a:lnSpc>
            <a:spcBef>
              <a:spcPct val="0"/>
            </a:spcBef>
            <a:spcAft>
              <a:spcPct val="15000"/>
            </a:spcAft>
            <a:buChar char="•"/>
          </a:pPr>
          <a:r>
            <a:rPr lang="en-US" sz="1400" kern="1200" dirty="0">
              <a:solidFill>
                <a:schemeClr val="tx1"/>
              </a:solidFill>
            </a:rPr>
            <a:t>compromise a session key</a:t>
          </a:r>
        </a:p>
        <a:p>
          <a:pPr marL="228600" lvl="2" indent="-114300" algn="l" defTabSz="622300">
            <a:lnSpc>
              <a:spcPct val="90000"/>
            </a:lnSpc>
            <a:spcBef>
              <a:spcPct val="0"/>
            </a:spcBef>
            <a:spcAft>
              <a:spcPct val="15000"/>
            </a:spcAft>
            <a:buChar char="•"/>
          </a:pPr>
          <a:r>
            <a:rPr lang="en-US" sz="1400" kern="1200" dirty="0">
              <a:solidFill>
                <a:schemeClr val="tx1"/>
              </a:solidFill>
            </a:rPr>
            <a:t>successfully impersonate another party</a:t>
          </a:r>
        </a:p>
        <a:p>
          <a:pPr marL="228600" lvl="2" indent="-114300" algn="l" defTabSz="622300">
            <a:lnSpc>
              <a:spcPct val="90000"/>
            </a:lnSpc>
            <a:spcBef>
              <a:spcPct val="0"/>
            </a:spcBef>
            <a:spcAft>
              <a:spcPct val="15000"/>
            </a:spcAft>
            <a:buChar char="•"/>
          </a:pPr>
          <a:r>
            <a:rPr lang="en-US" sz="1400" kern="1200" dirty="0">
              <a:solidFill>
                <a:schemeClr val="tx1"/>
              </a:solidFill>
            </a:rPr>
            <a:t>disrupt operations by presenting parties with messages that appear genuine but are not </a:t>
          </a:r>
        </a:p>
      </dsp:txBody>
      <dsp:txXfrm>
        <a:off x="538884" y="1348808"/>
        <a:ext cx="2601964" cy="228148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9.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9F3A78-4BFE-4C17-BFC2-FEA27AD7A4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3DE6668-234E-4D55-9951-1B74AAEFAE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4855DE-1565-47AB-8B39-78992C08112F}" type="datetimeFigureOut">
              <a:rPr lang="en-IN" smtClean="0"/>
              <a:t>23-10-2021</a:t>
            </a:fld>
            <a:endParaRPr lang="en-IN"/>
          </a:p>
        </p:txBody>
      </p:sp>
      <p:sp>
        <p:nvSpPr>
          <p:cNvPr id="4" name="Footer Placeholder 3">
            <a:extLst>
              <a:ext uri="{FF2B5EF4-FFF2-40B4-BE49-F238E27FC236}">
                <a16:creationId xmlns:a16="http://schemas.microsoft.com/office/drawing/2014/main" id="{BAA11243-96DF-4841-82A6-E6A48F9ED5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8D8B6A2-C1DB-4CC5-A2C2-72D5F17C6E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2D49E6-F9A9-4872-9285-2B59B4A8A566}" type="slidenum">
              <a:rPr lang="en-IN" smtClean="0"/>
              <a:t>‹#›</a:t>
            </a:fld>
            <a:endParaRPr lang="en-IN"/>
          </a:p>
        </p:txBody>
      </p:sp>
    </p:spTree>
    <p:extLst>
      <p:ext uri="{BB962C8B-B14F-4D97-AF65-F5344CB8AC3E}">
        <p14:creationId xmlns:p14="http://schemas.microsoft.com/office/powerpoint/2010/main" val="31124431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EEDE8-E329-4D50-9EF7-2D0FC66E5658}" type="datetimeFigureOut">
              <a:rPr lang="en-IN" smtClean="0"/>
              <a:t>23-10-2021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EC4D6-0FD4-41A5-8DD4-80759096037E}" type="slidenum">
              <a:rPr lang="en-IN" smtClean="0"/>
              <a:t>‹#›</a:t>
            </a:fld>
            <a:endParaRPr lang="en-IN"/>
          </a:p>
        </p:txBody>
      </p:sp>
    </p:spTree>
    <p:extLst>
      <p:ext uri="{BB962C8B-B14F-4D97-AF65-F5344CB8AC3E}">
        <p14:creationId xmlns:p14="http://schemas.microsoft.com/office/powerpoint/2010/main" val="29390182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p:cNvSpPr>
            <a:spLocks noGrp="1" noChangeArrowheads="1"/>
          </p:cNvSpPr>
          <p:nvPr>
            <p:ph type="sldNum" sz="quarter" idx="5"/>
          </p:nvPr>
        </p:nvSpPr>
        <p:spPr>
          <a:noFill/>
        </p:spPr>
        <p:txBody>
          <a:bodyPr/>
          <a:lstStyle/>
          <a:p>
            <a:fld id="{6D955838-9FA1-9E47-8919-696C2FF9289F}" type="slidenum">
              <a:rPr lang="en-AU">
                <a:latin typeface="Arial" pitchFamily="-84" charset="0"/>
              </a:rPr>
              <a:pPr/>
              <a:t>3</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For symmetric encryption to work, the two parties to an exchange must share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same key, and that key must be protected from access by others. Furthermore, frequent</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changes are usually desirable to limit the amount of data compromised if</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attacker learns the key. Therefore, the strength of any cryptographic system rests</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the key distribution technique , a term that refers to the means of delivering a</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to two parties who wish to exchange data without allowing others to see the key.</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concept of a key hierarchy and the use of automated key distribution techniques</a:t>
            </a:r>
          </a:p>
          <a:p>
            <a:r>
              <a:rPr lang="en-US" sz="1200" kern="1200" baseline="0" dirty="0">
                <a:solidFill>
                  <a:schemeClr val="tx1"/>
                </a:solidFill>
                <a:latin typeface="Arial" pitchFamily="-107" charset="0"/>
                <a:ea typeface="ＭＳ Ｐゴシック" pitchFamily="-107" charset="-128"/>
                <a:cs typeface="ＭＳ Ｐゴシック" pitchFamily="-107" charset="-128"/>
              </a:rPr>
              <a:t>greatly reduce the number of keys that must be manually managed and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It also may be desirable to impose some control on the way in which automatically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distributed keys are used. For example, in addition to separating master keys from</a:t>
            </a:r>
          </a:p>
          <a:p>
            <a:r>
              <a:rPr lang="en-US" sz="1200" kern="1200" baseline="0" dirty="0">
                <a:solidFill>
                  <a:schemeClr val="tx1"/>
                </a:solidFill>
                <a:latin typeface="Arial" pitchFamily="-107" charset="0"/>
                <a:ea typeface="ＭＳ Ｐゴシック" pitchFamily="-107" charset="-128"/>
                <a:cs typeface="ＭＳ Ｐゴシック" pitchFamily="-107" charset="-128"/>
              </a:rPr>
              <a:t>session keys, we may wish to define different types of session keys on the basis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such as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Data-encrypting key, for general communication across a network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PIN-encrypting key, for personal identification numbers (PINs) used in electronic</a:t>
            </a:r>
          </a:p>
          <a:p>
            <a:r>
              <a:rPr lang="en-US" sz="1200" kern="1200" baseline="0" dirty="0">
                <a:solidFill>
                  <a:schemeClr val="tx1"/>
                </a:solidFill>
                <a:latin typeface="Arial" pitchFamily="-107" charset="0"/>
                <a:ea typeface="ＭＳ Ｐゴシック" pitchFamily="-107" charset="-128"/>
                <a:cs typeface="ＭＳ Ｐゴシック" pitchFamily="-107" charset="-128"/>
              </a:rPr>
              <a:t>funds transfer and point-of-sale applications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File-encrypting key, for encrypting files stored in publicly accessible locations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To illustrate the value of separating keys by type, consider the risk that a master</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is imported as a data-encrypting key into a device. Normally, the master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is physically secured within the cryptographic hardware of the key distribution center</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of the end systems. Session keys encrypted with this master key are available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application programs, as are the data encrypted with such session keys. However,</a:t>
            </a:r>
          </a:p>
          <a:p>
            <a:r>
              <a:rPr lang="en-US" sz="1200" kern="1200" baseline="0" dirty="0">
                <a:solidFill>
                  <a:schemeClr val="tx1"/>
                </a:solidFill>
                <a:latin typeface="Arial" pitchFamily="-107" charset="0"/>
                <a:ea typeface="ＭＳ Ｐゴシック" pitchFamily="-107" charset="-128"/>
                <a:cs typeface="ＭＳ Ｐゴシック" pitchFamily="-107" charset="-128"/>
              </a:rPr>
              <a:t>if a master key is treated as a session key, it may be possible for an unauthorized</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to obtain plaintext of session keys encrypted with that master key.</a:t>
            </a:r>
            <a:endParaRPr lang="en-US" dirty="0"/>
          </a:p>
        </p:txBody>
      </p:sp>
      <p:sp>
        <p:nvSpPr>
          <p:cNvPr id="4" name="Slide Number Placeholder 3"/>
          <p:cNvSpPr>
            <a:spLocks noGrp="1"/>
          </p:cNvSpPr>
          <p:nvPr>
            <p:ph type="sldNum" sz="quarter" idx="10"/>
          </p:nvPr>
        </p:nvSpPr>
        <p:spPr/>
        <p:txBody>
          <a:bodyPr/>
          <a:lstStyle/>
          <a:p>
            <a:pPr>
              <a:defRPr/>
            </a:pPr>
            <a:fld id="{FFDABED8-1184-0240-B3DC-F1802F07F98F}" type="slidenum">
              <a:rPr lang="en-AU" smtClean="0"/>
              <a:pPr>
                <a:defRPr/>
              </a:pPr>
              <a:t>12</a:t>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Thus, it may be desirable to institute controls in systems that limit the ways</a:t>
            </a:r>
          </a:p>
          <a:p>
            <a:r>
              <a:rPr lang="en-US" sz="1200" kern="1200" baseline="0" dirty="0">
                <a:solidFill>
                  <a:schemeClr val="tx1"/>
                </a:solidFill>
                <a:latin typeface="Arial" pitchFamily="-107" charset="0"/>
                <a:ea typeface="ＭＳ Ｐゴシック" pitchFamily="-107" charset="-128"/>
                <a:cs typeface="ＭＳ Ｐゴシック" pitchFamily="-107" charset="-128"/>
              </a:rPr>
              <a:t>in which keys are used, based on characteristics associated with those keys. One</a:t>
            </a:r>
          </a:p>
          <a:p>
            <a:r>
              <a:rPr lang="en-US" sz="1200" kern="1200" baseline="0" dirty="0">
                <a:solidFill>
                  <a:schemeClr val="tx1"/>
                </a:solidFill>
                <a:latin typeface="Arial" pitchFamily="-107" charset="0"/>
                <a:ea typeface="ＭＳ Ｐゴシック" pitchFamily="-107" charset="-128"/>
                <a:cs typeface="ＭＳ Ｐゴシック" pitchFamily="-107" charset="-128"/>
              </a:rPr>
              <a:t>simple plan is to associate a tag with each key ([JONE82]; see also [DAVI89]).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proposed technique is for use with DES and makes use of the extra 8 bits in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64-bit DES key. That is, the eight non-key bits ordinarily reserved for parity checking</a:t>
            </a:r>
          </a:p>
          <a:p>
            <a:r>
              <a:rPr lang="en-US" sz="1200" kern="1200" baseline="0" dirty="0">
                <a:solidFill>
                  <a:schemeClr val="tx1"/>
                </a:solidFill>
                <a:latin typeface="Arial" pitchFamily="-107" charset="0"/>
                <a:ea typeface="ＭＳ Ｐゴシック" pitchFamily="-107" charset="-128"/>
                <a:cs typeface="ＭＳ Ｐゴシック" pitchFamily="-107" charset="-128"/>
              </a:rPr>
              <a:t>form the key tag. The bits have the following interpretation: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One bit indicates whether the key is a session key or a master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One bit indicates whether the key can be used for encryption.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One bit indicates whether the key can be used for decryption.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remaining bits are spares for future use.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the tag is embedded in the key, it is encrypted along with the key when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is distributed, thus providing protection. The drawbacks of this scheme 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tag length is limited to 8 bits, limiting its flexibility and functionality.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Because the tag is not transmitted in clear form, it can be used only at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point of decryption, limiting the ways in which key use can be controlled.</a:t>
            </a:r>
            <a:endParaRPr lang="en-US" dirty="0"/>
          </a:p>
        </p:txBody>
      </p:sp>
      <p:sp>
        <p:nvSpPr>
          <p:cNvPr id="4" name="Slide Number Placeholder 3"/>
          <p:cNvSpPr>
            <a:spLocks noGrp="1"/>
          </p:cNvSpPr>
          <p:nvPr>
            <p:ph type="sldNum" sz="quarter" idx="10"/>
          </p:nvPr>
        </p:nvSpPr>
        <p:spPr/>
        <p:txBody>
          <a:bodyPr/>
          <a:lstStyle/>
          <a:p>
            <a:pPr>
              <a:defRPr/>
            </a:pPr>
            <a:fld id="{FFDABED8-1184-0240-B3DC-F1802F07F98F}" type="slidenum">
              <a:rPr lang="en-AU" smtClean="0"/>
              <a:pPr>
                <a:defRPr/>
              </a:pPr>
              <a:t>13</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more flexible scheme, referred to as the control vector, is described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[MATY91a and b]. In this scheme, each session key has an associated control vector</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consisting of a number of fields that specify the uses and restrictions for that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The length of the control vector may vary.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control vector is cryptographically coupled with the key at the time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generation at the KDC. The coupling and decoupling processes are illustrated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 Figure 14.6. As a first step, the control vector is passed through a hash function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produces a value whose length is equal to the encryption key length. Hash</a:t>
            </a:r>
          </a:p>
          <a:p>
            <a:r>
              <a:rPr lang="en-US" sz="1200" kern="1200" baseline="0" dirty="0">
                <a:solidFill>
                  <a:schemeClr val="tx1"/>
                </a:solidFill>
                <a:latin typeface="Arial" pitchFamily="-107" charset="0"/>
                <a:ea typeface="ＭＳ Ｐゴシック" pitchFamily="-107" charset="-128"/>
                <a:cs typeface="ＭＳ Ｐゴシック" pitchFamily="-107" charset="-128"/>
              </a:rPr>
              <a:t>functions are discussed in detail in Chapter 11. In essence, a hash function maps</a:t>
            </a:r>
          </a:p>
          <a:p>
            <a:r>
              <a:rPr lang="en-US" sz="1200" kern="1200" baseline="0" dirty="0">
                <a:solidFill>
                  <a:schemeClr val="tx1"/>
                </a:solidFill>
                <a:latin typeface="Arial" pitchFamily="-107" charset="0"/>
                <a:ea typeface="ＭＳ Ｐゴシック" pitchFamily="-107" charset="-128"/>
                <a:cs typeface="ＭＳ Ｐゴシック" pitchFamily="-107" charset="-128"/>
              </a:rPr>
              <a:t>values from a larger range into a smaller range with a reasonably uniform spread.</a:t>
            </a:r>
          </a:p>
          <a:p>
            <a:r>
              <a:rPr lang="en-US" sz="1200" kern="1200" baseline="0" dirty="0">
                <a:solidFill>
                  <a:schemeClr val="tx1"/>
                </a:solidFill>
                <a:latin typeface="Arial" pitchFamily="-107" charset="0"/>
                <a:ea typeface="ＭＳ Ｐゴシック" pitchFamily="-107" charset="-128"/>
                <a:cs typeface="ＭＳ Ｐゴシック" pitchFamily="-107" charset="-128"/>
              </a:rPr>
              <a:t>Thus, for example, if numbers in the range 1 to 100 are hashed into numbers in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range 1 to 10, approximately 10% of the source values should map into each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target values.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When a session key is delivered to a user from the KDC, it is accompanied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control vector in clear form. The session key can be recovered only by using both</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master key that the user shares with the KDC and the control vector. Thus,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linkage between the session key and its control vector is maintained.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Use of the control vector has two advantages over use of an 8-bit tag. First, there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no restriction on length of the control vector, which enables arbitrarily complex controls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be imposed on key use. Second, the control vector is available in clear form at</a:t>
            </a:r>
          </a:p>
          <a:p>
            <a:r>
              <a:rPr lang="en-US" sz="1200" kern="1200" baseline="0" dirty="0">
                <a:solidFill>
                  <a:schemeClr val="tx1"/>
                </a:solidFill>
                <a:latin typeface="Arial" pitchFamily="-107" charset="0"/>
                <a:ea typeface="ＭＳ Ｐゴシック" pitchFamily="-107" charset="-128"/>
                <a:cs typeface="ＭＳ Ｐゴシック" pitchFamily="-107" charset="-128"/>
              </a:rPr>
              <a:t>all stages of operation. Thus, control of key use can be exercised in multiple locations.</a:t>
            </a:r>
            <a:endParaRPr lang="en-US" dirty="0"/>
          </a:p>
        </p:txBody>
      </p:sp>
      <p:sp>
        <p:nvSpPr>
          <p:cNvPr id="4" name="Slide Number Placeholder 3"/>
          <p:cNvSpPr>
            <a:spLocks noGrp="1"/>
          </p:cNvSpPr>
          <p:nvPr>
            <p:ph type="sldNum" sz="quarter" idx="10"/>
          </p:nvPr>
        </p:nvSpPr>
        <p:spPr/>
        <p:txBody>
          <a:bodyPr/>
          <a:lstStyle/>
          <a:p>
            <a:pPr>
              <a:defRPr/>
            </a:pPr>
            <a:fld id="{FFDABED8-1184-0240-B3DC-F1802F07F98F}" type="slidenum">
              <a:rPr lang="en-AU" smtClean="0"/>
              <a:pPr>
                <a:defRPr/>
              </a:pPr>
              <a:t>14</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An extremely simple scheme was put forward by Merkle [MERK79], as illustrated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14.7.</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Despite its simplicity, this is an attractive protocol. No keys exist before the start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communication and none exist after the completion of communication. Thus,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risk of compromise of the keys is minimal. At the same time, the communication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is secure from eavesdropping.</a:t>
            </a:r>
            <a:endParaRPr lang="en-US" dirty="0">
              <a:ea typeface="+mn-ea"/>
              <a:cs typeface="+mn-cs"/>
            </a:endParaRPr>
          </a:p>
        </p:txBody>
      </p:sp>
      <p:sp>
        <p:nvSpPr>
          <p:cNvPr id="37892" name="Slide Number Placeholder 3"/>
          <p:cNvSpPr>
            <a:spLocks noGrp="1"/>
          </p:cNvSpPr>
          <p:nvPr>
            <p:ph type="sldNum" sz="quarter" idx="5"/>
          </p:nvPr>
        </p:nvSpPr>
        <p:spPr>
          <a:noFill/>
        </p:spPr>
        <p:txBody>
          <a:bodyPr/>
          <a:lstStyle/>
          <a:p>
            <a:fld id="{B827D236-D39B-8D48-8FA7-ACEFB855E1DC}" type="slidenum">
              <a:rPr lang="en-AU" smtClean="0">
                <a:latin typeface="Arial" pitchFamily="-84" charset="0"/>
              </a:rPr>
              <a:pPr/>
              <a:t>15</a:t>
            </a:fld>
            <a:endParaRPr lang="en-AU" dirty="0">
              <a:latin typeface="Arial" pitchFamily="-8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p:cNvSpPr>
          <p:nvPr>
            <p:ph type="sldImg"/>
          </p:nvPr>
        </p:nvSpPr>
        <p:spPr>
          <a:ln/>
        </p:spPr>
      </p:sp>
      <p:sp>
        <p:nvSpPr>
          <p:cNvPr id="3" name="Notes Placeholder 2"/>
          <p:cNvSpPr>
            <a:spLocks noGrp="1"/>
          </p:cNvSpPr>
          <p:nvPr>
            <p:ph type="body" idx="1"/>
          </p:nvPr>
        </p:nvSpPr>
        <p:spPr>
          <a:xfrm>
            <a:off x="531813" y="4343400"/>
            <a:ext cx="5767387" cy="4114800"/>
          </a:xfrm>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protocol depicted in Figure 14.7 is insecure against an adversary who</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intercept messages and then either relay the intercepted message or substitute</a:t>
            </a:r>
          </a:p>
          <a:p>
            <a:r>
              <a:rPr lang="en-US" sz="1200" kern="1200" baseline="0" dirty="0">
                <a:solidFill>
                  <a:schemeClr val="tx1"/>
                </a:solidFill>
                <a:latin typeface="Arial" pitchFamily="-107" charset="0"/>
                <a:ea typeface="ＭＳ Ｐゴシック" pitchFamily="-107" charset="-128"/>
                <a:cs typeface="ＭＳ Ｐゴシック" pitchFamily="-107" charset="-128"/>
              </a:rPr>
              <a:t>another message (see Figure 1.3c). Such an attack is known as a man-in-the-middle</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[RIVE84]. We saw this type of attack in Chapter 10 (Figure 10.2). In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present case, if an adversary, D, has control of the intervening communication channel,</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D can compromise the communication in the following fashion without</a:t>
            </a:r>
          </a:p>
          <a:p>
            <a:r>
              <a:rPr lang="en-US" sz="1200" kern="1200" baseline="0" dirty="0">
                <a:solidFill>
                  <a:schemeClr val="tx1"/>
                </a:solidFill>
                <a:latin typeface="Arial" pitchFamily="-107" charset="0"/>
                <a:ea typeface="ＭＳ Ｐゴシック" pitchFamily="-107" charset="-128"/>
                <a:cs typeface="ＭＳ Ｐゴシック" pitchFamily="-107" charset="-128"/>
              </a:rPr>
              <a:t>being detected (Figure 14.8).</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Thus, this simple protocol is only useful in an environment where the only threat is eavesdropping.</a:t>
            </a:r>
            <a:endParaRPr lang="en-US" dirty="0">
              <a:ea typeface="+mn-ea"/>
              <a:cs typeface="+mn-cs"/>
            </a:endParaRPr>
          </a:p>
        </p:txBody>
      </p:sp>
      <p:sp>
        <p:nvSpPr>
          <p:cNvPr id="39940" name="Slide Number Placeholder 3"/>
          <p:cNvSpPr>
            <a:spLocks noGrp="1"/>
          </p:cNvSpPr>
          <p:nvPr>
            <p:ph type="sldNum" sz="quarter" idx="5"/>
          </p:nvPr>
        </p:nvSpPr>
        <p:spPr>
          <a:noFill/>
        </p:spPr>
        <p:txBody>
          <a:bodyPr/>
          <a:lstStyle/>
          <a:p>
            <a:fld id="{856289F4-DC04-6C49-9A4A-A57BC9F20F8B}" type="slidenum">
              <a:rPr lang="en-AU" smtClean="0">
                <a:latin typeface="Arial" pitchFamily="-84" charset="0"/>
              </a:rPr>
              <a:pPr/>
              <a:t>16</a:t>
            </a:fld>
            <a:endParaRPr lang="en-AU" dirty="0">
              <a:latin typeface="Arial" pitchFamily="-8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14.9, based on an approach suggested in [NEED78], provides protection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against both active and passive attacks.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result is that this scheme ensures both confidentiality and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the exchange of a secret key.</a:t>
            </a:r>
            <a:endParaRPr lang="en-US" dirty="0">
              <a:ea typeface="+mn-ea"/>
              <a:cs typeface="+mn-cs"/>
            </a:endParaRPr>
          </a:p>
        </p:txBody>
      </p:sp>
      <p:sp>
        <p:nvSpPr>
          <p:cNvPr id="41988" name="Slide Number Placeholder 3"/>
          <p:cNvSpPr>
            <a:spLocks noGrp="1"/>
          </p:cNvSpPr>
          <p:nvPr>
            <p:ph type="sldNum" sz="quarter" idx="5"/>
          </p:nvPr>
        </p:nvSpPr>
        <p:spPr>
          <a:noFill/>
        </p:spPr>
        <p:txBody>
          <a:bodyPr/>
          <a:lstStyle/>
          <a:p>
            <a:fld id="{8C39CC4B-E702-F146-B92F-BB3F9B8260BB}" type="slidenum">
              <a:rPr lang="en-AU" smtClean="0">
                <a:latin typeface="Arial" pitchFamily="-84" charset="0"/>
              </a:rPr>
              <a:pPr/>
              <a:t>17</a:t>
            </a:fld>
            <a:endParaRPr lang="en-AU" dirty="0">
              <a:latin typeface="Arial" pitchFamily="-8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C05FCD2-568B-8742-B94B-EF2FEB64AF67}" type="slidenum">
              <a:rPr lang="en-AU">
                <a:latin typeface="Arial" pitchFamily="-84" charset="0"/>
              </a:rPr>
              <a:pPr/>
              <a:t>18</a:t>
            </a:fld>
            <a:endParaRPr lang="en-AU" dirty="0">
              <a:latin typeface="Arial" pitchFamily="-84" charset="0"/>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Yet another way to use public-key encryption to distribute secret keys is a hybrid</a:t>
            </a:r>
          </a:p>
          <a:p>
            <a:r>
              <a:rPr lang="en-US" sz="1200" kern="1200" baseline="0" dirty="0">
                <a:solidFill>
                  <a:schemeClr val="tx1"/>
                </a:solidFill>
                <a:latin typeface="Arial" pitchFamily="-107" charset="0"/>
                <a:ea typeface="ＭＳ Ｐゴシック" pitchFamily="-107" charset="-128"/>
                <a:cs typeface="ＭＳ Ｐゴシック" pitchFamily="-107" charset="-128"/>
              </a:rPr>
              <a:t>approach in use on IBM mainframes [LE93]. This scheme retains the use of a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distribution center (KDC) that shares a secret master key with each user and distributes</a:t>
            </a:r>
          </a:p>
          <a:p>
            <a:r>
              <a:rPr lang="en-US" sz="1200" kern="1200" baseline="0" dirty="0">
                <a:solidFill>
                  <a:schemeClr val="tx1"/>
                </a:solidFill>
                <a:latin typeface="Arial" pitchFamily="-107" charset="0"/>
                <a:ea typeface="ＭＳ Ｐゴシック" pitchFamily="-107" charset="-128"/>
                <a:cs typeface="ＭＳ Ｐゴシック" pitchFamily="-107" charset="-128"/>
              </a:rPr>
              <a:t>secret session keys encrypted with the master key. A public-key scheme is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to distribute the master keys. The following rationale is provided for using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three-level approach:</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Performance:  There are many applications, especially transaction-oriented</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applications, in which the session keys change frequently. Distribution of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keys by public-key encryption could degrade overall system performance</a:t>
            </a: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of the relatively high computational load of public-key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decryption. With a three-level hierarchy, public-key encryption is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only occasionally to update the master key between a user and the KDC.</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Backward compatibility:  The hybrid scheme is easily overlaid on an existing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KDC scheme with minimal disruption or software changes.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addition of a public-key layer provides a secure, efficient means of distributing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master keys. This is an advantage in a configuration in which a single KDC</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serves a widely distributed set of users.</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51119348-A1EE-F14E-A7EA-FBBC37105F9E}" type="slidenum">
              <a:rPr lang="en-AU">
                <a:latin typeface="Arial" pitchFamily="-84" charset="0"/>
              </a:rPr>
              <a:pPr/>
              <a:t>19</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dirty="0">
                <a:latin typeface="Arial" pitchFamily="-84" charset="0"/>
                <a:ea typeface="Arial" pitchFamily="-84" charset="0"/>
                <a:cs typeface="Arial" pitchFamily="-84" charset="0"/>
              </a:rPr>
              <a:t>Several techniques have been proposed for the distribution of public keys, which can mostly be grouped into the categories shown.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E3BF2906-A066-BF4B-824F-C315311E1D25}" type="slidenum">
              <a:rPr lang="en-AU">
                <a:latin typeface="Arial" pitchFamily="-84" charset="0"/>
              </a:rPr>
              <a:pPr/>
              <a:t>20</a:t>
            </a:fld>
            <a:endParaRPr lang="en-AU" dirty="0">
              <a:latin typeface="Arial" pitchFamily="-84" charset="0"/>
            </a:endParaRPr>
          </a:p>
        </p:txBody>
      </p:sp>
      <p:sp>
        <p:nvSpPr>
          <p:cNvPr id="48131" name="Rectangle 1026"/>
          <p:cNvSpPr>
            <a:spLocks noGrp="1" noRot="1" noChangeAspect="1" noChangeArrowheads="1" noTextEdit="1"/>
          </p:cNvSpPr>
          <p:nvPr>
            <p:ph type="sldImg"/>
          </p:nvPr>
        </p:nvSpPr>
        <p:spPr>
          <a:ln/>
        </p:spPr>
      </p:sp>
      <p:sp>
        <p:nvSpPr>
          <p:cNvPr id="481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On the face of it, the point of public-key encryption is that the public key is public.</a:t>
            </a:r>
          </a:p>
          <a:p>
            <a:r>
              <a:rPr lang="en-US" sz="1200" kern="1200" baseline="0" dirty="0">
                <a:solidFill>
                  <a:schemeClr val="tx1"/>
                </a:solidFill>
                <a:latin typeface="Arial" pitchFamily="-107" charset="0"/>
                <a:ea typeface="ＭＳ Ｐゴシック" pitchFamily="-107" charset="-128"/>
                <a:cs typeface="ＭＳ Ｐゴシック" pitchFamily="-107" charset="-128"/>
              </a:rPr>
              <a:t>Thus, if there is some broadly accepted public-key algorithm, such as RSA, any participant</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send his or her public key to any other participant or broadcast the key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community at large (Figure 14.10). For example, because of the growing popularity of</a:t>
            </a:r>
          </a:p>
          <a:p>
            <a:r>
              <a:rPr lang="en-US" sz="1200" kern="1200" baseline="0" dirty="0">
                <a:solidFill>
                  <a:schemeClr val="tx1"/>
                </a:solidFill>
                <a:latin typeface="Arial" pitchFamily="-107" charset="0"/>
                <a:ea typeface="ＭＳ Ｐゴシック" pitchFamily="-107" charset="-128"/>
                <a:cs typeface="ＭＳ Ｐゴシック" pitchFamily="-107" charset="-128"/>
              </a:rPr>
              <a:t>PGP (pretty good privacy, discussed in Chapter 19), which makes use of RSA, many</a:t>
            </a:r>
          </a:p>
          <a:p>
            <a:r>
              <a:rPr lang="en-US" sz="1200" kern="1200" baseline="0" dirty="0">
                <a:solidFill>
                  <a:schemeClr val="tx1"/>
                </a:solidFill>
                <a:latin typeface="Arial" pitchFamily="-107" charset="0"/>
                <a:ea typeface="ＭＳ Ｐゴシック" pitchFamily="-107" charset="-128"/>
                <a:cs typeface="ＭＳ Ｐゴシック" pitchFamily="-107" charset="-128"/>
              </a:rPr>
              <a:t>PGP users have adopted the practice of appending their public key to messages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they send to public forums, such as USENET newsgroups and Internet mailing lists.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Although this approach is convenient, it has a major weakness. Anyone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forge such a public announcement. That is, some user could pretend to be user A</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send a public key to another participant or broadcast such a public key. Until</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time as user A discovers the forgery and alerts other participants, the forger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able to read all encrypted messages intended for A and can use the forged keys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(see Figure 9.3).</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83CB501-04F5-DC48-849C-E7BE19000CF4}" type="slidenum">
              <a:rPr lang="en-AU">
                <a:latin typeface="Arial" pitchFamily="-84" charset="0"/>
              </a:rPr>
              <a:pPr/>
              <a:t>21</a:t>
            </a:fld>
            <a:endParaRPr lang="en-AU" dirty="0">
              <a:latin typeface="Arial" pitchFamily="-8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greater degree of security can be achieved by maintaining a publicly available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dynamic directory of public keys. Maintenance and distribution of the public</a:t>
            </a:r>
          </a:p>
          <a:p>
            <a:r>
              <a:rPr lang="en-US" sz="1200" kern="1200" baseline="0" dirty="0">
                <a:solidFill>
                  <a:schemeClr val="tx1"/>
                </a:solidFill>
                <a:latin typeface="Arial" pitchFamily="-107" charset="0"/>
                <a:ea typeface="ＭＳ Ｐゴシック" pitchFamily="-107" charset="-128"/>
                <a:cs typeface="ＭＳ Ｐゴシック" pitchFamily="-107" charset="-128"/>
              </a:rPr>
              <a:t>directory would have to be the responsibility of some trusted entity or organization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14.11). Such a scheme would include the following elements: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authority maintains a directory with a {name, public key} entry for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participant.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Each participant registers a public key with the directory authority.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Registration would have to be in person or by some form of secure authenticated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communication.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A participant may replace the existing key with a new one at any time, either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of the desire to replace a public key that has already been used for a</a:t>
            </a:r>
          </a:p>
          <a:p>
            <a:r>
              <a:rPr lang="en-US" sz="1200" kern="1200" baseline="0" dirty="0">
                <a:solidFill>
                  <a:schemeClr val="tx1"/>
                </a:solidFill>
                <a:latin typeface="Arial" pitchFamily="-107" charset="0"/>
                <a:ea typeface="ＭＳ Ｐゴシック" pitchFamily="-107" charset="-128"/>
                <a:cs typeface="ＭＳ Ｐゴシック" pitchFamily="-107" charset="-128"/>
              </a:rPr>
              <a:t>large amount of data, or because the corresponding private key has been compromised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 some way.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Participants could also access the directory electronically. For this purpose,</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secure, authenticated communication from the authority to the participant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mandatory.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This scheme is clearly more secure than individual public announcements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still has vulnerabilities. If an adversary succeeds in obtaining or computing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private key of the directory authority, the adversary could authoritatively pass out</a:t>
            </a:r>
          </a:p>
          <a:p>
            <a:r>
              <a:rPr lang="en-US" sz="1200" kern="1200" baseline="0" dirty="0">
                <a:solidFill>
                  <a:schemeClr val="tx1"/>
                </a:solidFill>
                <a:latin typeface="Arial" pitchFamily="-107" charset="0"/>
                <a:ea typeface="ＭＳ Ｐゴシック" pitchFamily="-107" charset="-128"/>
                <a:cs typeface="ＭＳ Ｐゴシック" pitchFamily="-107" charset="-128"/>
              </a:rPr>
              <a:t>counterfeit public keys and subsequently impersonate any participant and eavesdrop</a:t>
            </a:r>
          </a:p>
          <a:p>
            <a:r>
              <a:rPr lang="en-US" sz="1200" kern="1200" baseline="0" dirty="0">
                <a:solidFill>
                  <a:schemeClr val="tx1"/>
                </a:solidFill>
                <a:latin typeface="Arial" pitchFamily="-107" charset="0"/>
                <a:ea typeface="ＭＳ Ｐゴシック" pitchFamily="-107" charset="-128"/>
                <a:cs typeface="ＭＳ Ｐゴシック" pitchFamily="-107" charset="-128"/>
              </a:rPr>
              <a:t>on messages sent to any participant. Another way to achieve the same end is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the adversary to tamper with the records kept by the authority.</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31"/>
          <p:cNvSpPr>
            <a:spLocks noGrp="1" noChangeArrowheads="1"/>
          </p:cNvSpPr>
          <p:nvPr>
            <p:ph type="sldNum" sz="quarter" idx="5"/>
          </p:nvPr>
        </p:nvSpPr>
        <p:spPr>
          <a:noFill/>
        </p:spPr>
        <p:txBody>
          <a:bodyPr/>
          <a:lstStyle/>
          <a:p>
            <a:fld id="{C627F8C1-3CF9-5D49-9E3D-0F315BFC7ECE}" type="slidenum">
              <a:rPr lang="en-AU">
                <a:latin typeface="Arial" pitchFamily="-84" charset="0"/>
              </a:rPr>
              <a:pPr/>
              <a:t>4</a:t>
            </a:fld>
            <a:endParaRPr lang="en-AU" dirty="0">
              <a:latin typeface="Arial" pitchFamily="-8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For two parties A and B, key distribution can be achieved in a number of ways, as</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A can select a key and physically deliver it to B.</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 third party can select the key and physically deliver it to A and B.</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If A and B have previously and recently used a key, one party can transmit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new key to the other, encrypted using the old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If A and B each has an encrypted connection to a third party C, C can deliver</a:t>
            </a:r>
          </a:p>
          <a:p>
            <a:r>
              <a:rPr lang="en-US" sz="1200" kern="1200" baseline="0" dirty="0">
                <a:solidFill>
                  <a:schemeClr val="tx1"/>
                </a:solidFill>
                <a:latin typeface="Arial" pitchFamily="-107" charset="0"/>
                <a:ea typeface="ＭＳ Ｐゴシック" pitchFamily="-107" charset="-128"/>
                <a:cs typeface="ＭＳ Ｐゴシック" pitchFamily="-107" charset="-128"/>
              </a:rPr>
              <a:t>a key on the encrypted links to A and B.</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Options 1 and 2 call for manual delivery of a key. For link encryption,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is a reasonable requirement, because each link encryption device is going to be</a:t>
            </a:r>
          </a:p>
          <a:p>
            <a:r>
              <a:rPr lang="en-US" sz="1200" kern="1200" baseline="0" dirty="0">
                <a:solidFill>
                  <a:schemeClr val="tx1"/>
                </a:solidFill>
                <a:latin typeface="Arial" pitchFamily="-107" charset="0"/>
                <a:ea typeface="ＭＳ Ｐゴシック" pitchFamily="-107" charset="-128"/>
                <a:cs typeface="ＭＳ Ｐゴシック" pitchFamily="-107" charset="-128"/>
              </a:rPr>
              <a:t>exchanging data only with its partner on the other end of the link. However,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end-to-end encryption  over a network, manual delivery is awkward. In a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any given host or terminal may need to engage in exchanges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many other hosts and terminals over time. Thus, each device needs a number of</a:t>
            </a:r>
          </a:p>
          <a:p>
            <a:r>
              <a:rPr lang="en-US" sz="1200" kern="1200" baseline="0" dirty="0">
                <a:solidFill>
                  <a:schemeClr val="tx1"/>
                </a:solidFill>
                <a:latin typeface="Arial" pitchFamily="-107" charset="0"/>
                <a:ea typeface="ＭＳ Ｐゴシック" pitchFamily="-107" charset="-128"/>
                <a:cs typeface="ＭＳ Ｐゴシック" pitchFamily="-107" charset="-128"/>
              </a:rPr>
              <a:t>keys supplied dynamically. The problem is especially difficult in a wide-area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DB6285FE-2E1B-0049-90BE-02092BABA698}" type="slidenum">
              <a:rPr lang="en-AU">
                <a:latin typeface="Arial" pitchFamily="-84" charset="0"/>
              </a:rPr>
              <a:pPr/>
              <a:t>22</a:t>
            </a:fld>
            <a:endParaRPr lang="en-AU" dirty="0">
              <a:latin typeface="Arial"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Stronger security for public-key distribution can be achieved by providing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tighter control over the distribution of public keys from the directory. A typical</a:t>
            </a:r>
          </a:p>
          <a:p>
            <a:r>
              <a:rPr lang="en-US" sz="1200" kern="1200" baseline="0" dirty="0">
                <a:solidFill>
                  <a:schemeClr val="tx1"/>
                </a:solidFill>
                <a:latin typeface="Arial" pitchFamily="-107" charset="0"/>
                <a:ea typeface="ＭＳ Ｐゴシック" pitchFamily="-107" charset="-128"/>
                <a:cs typeface="ＭＳ Ｐゴシック" pitchFamily="-107" charset="-128"/>
              </a:rPr>
              <a:t>scenario is illustrated in Figure 14.12, which is based on a figure in [POPE79].</a:t>
            </a:r>
          </a:p>
          <a:p>
            <a:r>
              <a:rPr lang="en-US" sz="1200" kern="1200" baseline="0" dirty="0">
                <a:solidFill>
                  <a:schemeClr val="tx1"/>
                </a:solidFill>
                <a:latin typeface="Arial" pitchFamily="-107" charset="0"/>
                <a:ea typeface="ＭＳ Ｐゴシック" pitchFamily="-107" charset="-128"/>
                <a:cs typeface="ＭＳ Ｐゴシック" pitchFamily="-107" charset="-128"/>
              </a:rPr>
              <a:t>As before, the scenario assumes that a central authority maintains a dynamic</a:t>
            </a:r>
          </a:p>
          <a:p>
            <a:r>
              <a:rPr lang="en-US" sz="1200" kern="1200" baseline="0" dirty="0">
                <a:solidFill>
                  <a:schemeClr val="tx1"/>
                </a:solidFill>
                <a:latin typeface="Arial" pitchFamily="-107" charset="0"/>
                <a:ea typeface="ＭＳ Ｐゴシック" pitchFamily="-107" charset="-128"/>
                <a:cs typeface="ＭＳ Ｐゴシック" pitchFamily="-107" charset="-128"/>
              </a:rPr>
              <a:t>directory of public keys of all participants. In addition, each participant reliably</a:t>
            </a:r>
          </a:p>
          <a:p>
            <a:r>
              <a:rPr lang="en-US" sz="1200" kern="1200" baseline="0" dirty="0">
                <a:solidFill>
                  <a:schemeClr val="tx1"/>
                </a:solidFill>
                <a:latin typeface="Arial" pitchFamily="-107" charset="0"/>
                <a:ea typeface="ＭＳ Ｐゴシック" pitchFamily="-107" charset="-128"/>
                <a:cs typeface="ＭＳ Ｐゴシック" pitchFamily="-107" charset="-128"/>
              </a:rPr>
              <a:t>knows a public key for the authority, with only the authority knowing the corresponding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private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total of seven messages are required. However, the initial five messages</a:t>
            </a:r>
          </a:p>
          <a:p>
            <a:r>
              <a:rPr lang="en-US" sz="1200" kern="1200" baseline="0" dirty="0">
                <a:solidFill>
                  <a:schemeClr val="tx1"/>
                </a:solidFill>
                <a:latin typeface="Arial" pitchFamily="-107" charset="0"/>
                <a:ea typeface="ＭＳ Ｐゴシック" pitchFamily="-107" charset="-128"/>
                <a:cs typeface="ＭＳ Ｐゴシック" pitchFamily="-107" charset="-128"/>
              </a:rPr>
              <a:t>need be used only infrequently because both A and B can save the other’s</a:t>
            </a:r>
          </a:p>
          <a:p>
            <a:r>
              <a:rPr lang="en-US" sz="1200" kern="1200" baseline="0" dirty="0">
                <a:solidFill>
                  <a:schemeClr val="tx1"/>
                </a:solidFill>
                <a:latin typeface="Arial" pitchFamily="-107" charset="0"/>
                <a:ea typeface="ＭＳ Ｐゴシック" pitchFamily="-107" charset="-128"/>
                <a:cs typeface="ＭＳ Ｐゴシック" pitchFamily="-107" charset="-128"/>
              </a:rPr>
              <a:t>public key for future use—a technique known as caching. Periodically, a user should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 fresh copies of the public keys of its correspondents to ensure currency.</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F6BE9DD-FAEF-B245-AB3D-3C9E9F791F6E}" type="slidenum">
              <a:rPr lang="en-AU">
                <a:latin typeface="Arial" pitchFamily="-84" charset="0"/>
              </a:rPr>
              <a:pPr/>
              <a:t>23</a:t>
            </a:fld>
            <a:endParaRPr lang="en-AU" dirty="0">
              <a:latin typeface="Arial" pitchFamily="-8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scenario of Figure 14.12 is attractive, yet it has some drawbacks. The public-key</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authority could be somewhat of a bottleneck in the system, for a user must appeal</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authority for a public key for every other user that it wishes to contact. As</a:t>
            </a:r>
          </a:p>
          <a:p>
            <a:r>
              <a:rPr lang="en-US" sz="1200" kern="1200" baseline="0" dirty="0">
                <a:solidFill>
                  <a:schemeClr val="tx1"/>
                </a:solidFill>
                <a:latin typeface="Arial" pitchFamily="-107" charset="0"/>
                <a:ea typeface="ＭＳ Ｐゴシック" pitchFamily="-107" charset="-128"/>
                <a:cs typeface="ＭＳ Ｐゴシック" pitchFamily="-107" charset="-128"/>
              </a:rPr>
              <a:t>before, the directory of names and public keys maintained by the authority is vulnerable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tampering.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 alternative approach, first suggested by Kohnfelder [KOHN78], is to use</a:t>
            </a:r>
          </a:p>
          <a:p>
            <a:r>
              <a:rPr lang="en-US" sz="1200" kern="1200" baseline="0" dirty="0">
                <a:solidFill>
                  <a:schemeClr val="tx1"/>
                </a:solidFill>
                <a:latin typeface="Arial" pitchFamily="-107" charset="0"/>
                <a:ea typeface="ＭＳ Ｐゴシック" pitchFamily="-107" charset="-128"/>
                <a:cs typeface="ＭＳ Ｐゴシック" pitchFamily="-107" charset="-128"/>
              </a:rPr>
              <a:t>certificates  that can be used by participants to exchange keys without contacting a</a:t>
            </a:r>
          </a:p>
          <a:p>
            <a:r>
              <a:rPr lang="en-US" sz="1200" kern="1200" baseline="0" dirty="0">
                <a:solidFill>
                  <a:schemeClr val="tx1"/>
                </a:solidFill>
                <a:latin typeface="Arial" pitchFamily="-107" charset="0"/>
                <a:ea typeface="ＭＳ Ｐゴシック" pitchFamily="-107" charset="-128"/>
                <a:cs typeface="ＭＳ Ｐゴシック" pitchFamily="-107" charset="-128"/>
              </a:rPr>
              <a:t>public-key authority, in a way that is as reliable as if the keys were obtained directly</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a public-key authority. In essence, a certificate consists of a public key, an</a:t>
            </a:r>
          </a:p>
          <a:p>
            <a:r>
              <a:rPr lang="en-US" sz="1200" kern="1200" baseline="0" dirty="0">
                <a:solidFill>
                  <a:schemeClr val="tx1"/>
                </a:solidFill>
                <a:latin typeface="Arial" pitchFamily="-107" charset="0"/>
                <a:ea typeface="ＭＳ Ｐゴシック" pitchFamily="-107" charset="-128"/>
                <a:cs typeface="ＭＳ Ｐゴシック" pitchFamily="-107" charset="-128"/>
              </a:rPr>
              <a:t>identifier of the key owner, and the whole block signed by a trusted third party.</a:t>
            </a: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the third party is a certificate authority, such as a government agency or a</a:t>
            </a:r>
          </a:p>
          <a:p>
            <a:r>
              <a:rPr lang="en-US" sz="1200" kern="1200" baseline="0" dirty="0">
                <a:solidFill>
                  <a:schemeClr val="tx1"/>
                </a:solidFill>
                <a:latin typeface="Arial" pitchFamily="-107" charset="0"/>
                <a:ea typeface="ＭＳ Ｐゴシック" pitchFamily="-107" charset="-128"/>
                <a:cs typeface="ＭＳ Ｐゴシック" pitchFamily="-107" charset="-128"/>
              </a:rPr>
              <a:t>financial institution, that is trusted by the user community. A user can present his or</a:t>
            </a:r>
          </a:p>
          <a:p>
            <a:r>
              <a:rPr lang="en-US" sz="1200" kern="1200" baseline="0" dirty="0">
                <a:solidFill>
                  <a:schemeClr val="tx1"/>
                </a:solidFill>
                <a:latin typeface="Arial" pitchFamily="-107" charset="0"/>
                <a:ea typeface="ＭＳ Ｐゴシック" pitchFamily="-107" charset="-128"/>
                <a:cs typeface="ＭＳ Ｐゴシック" pitchFamily="-107" charset="-128"/>
              </a:rPr>
              <a:t>her public key to the authority in a secure manner and obtain a certificate. The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then publish the certificate. Anyone needing this user’s public key can obtain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certificate and verify that it is valid by way of the attached trusted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A participant can also convey its key information to another by transmitting its</a:t>
            </a:r>
          </a:p>
          <a:p>
            <a:r>
              <a:rPr lang="en-US" sz="1200" kern="1200" baseline="0" dirty="0">
                <a:solidFill>
                  <a:schemeClr val="tx1"/>
                </a:solidFill>
                <a:latin typeface="Arial" pitchFamily="-107" charset="0"/>
                <a:ea typeface="ＭＳ Ｐゴシック" pitchFamily="-107" charset="-128"/>
                <a:cs typeface="ＭＳ Ｐゴシック" pitchFamily="-107" charset="-128"/>
              </a:rPr>
              <a:t>certificate. Other participants can verify that the certificate was created by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authority. We can place the following requirements on this scheme: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Any participant can read a certificate to determine the name and public key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certificate’s owner.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Any participant can verify that the certificate originated from the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authority and is not counterfeit.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Only the certificate authority can create and update certificates.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These requirements are satisfied by the original proposal in [KOHN78]. Denning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[DENN83] added the following additional requirement: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Any participant can verify the currency of the certificate.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certificate scheme is illustrated in Figure 14.13. Each participant applies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certificate authority, supplying a public key and requesting a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must be in person or by some form of secure authenticated communication.</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a:noFill/>
        </p:spPr>
        <p:txBody>
          <a:bodyPr/>
          <a:lstStyle/>
          <a:p>
            <a:fld id="{1F969C93-6595-1E4A-95D2-3A523A96D1D5}" type="slidenum">
              <a:rPr lang="en-AU">
                <a:latin typeface="Arial" pitchFamily="-84" charset="0"/>
              </a:rPr>
              <a:pPr/>
              <a:t>24</a:t>
            </a:fld>
            <a:endParaRPr lang="en-AU" dirty="0">
              <a:latin typeface="Arial" pitchFamily="-84" charset="0"/>
            </a:endParaRPr>
          </a:p>
        </p:txBody>
      </p:sp>
      <p:sp>
        <p:nvSpPr>
          <p:cNvPr id="64515" name="Rectangle 1026"/>
          <p:cNvSpPr>
            <a:spLocks noGrp="1" noRot="1" noChangeAspect="1" noChangeArrowheads="1" noTextEdit="1"/>
          </p:cNvSpPr>
          <p:nvPr>
            <p:ph type="sldImg"/>
          </p:nvPr>
        </p:nvSpPr>
        <p:spPr>
          <a:ln/>
        </p:spPr>
      </p:sp>
      <p:sp>
        <p:nvSpPr>
          <p:cNvPr id="64516"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heart of the X.509 scheme is the public-key certificate associated with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These user certificates are assumed to be created by some trusted certification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authority (CA) and placed in the directory by the CA or by the user. The directory</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itself is not responsible for the creation of public keys or for the certification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function; it merely provides an easily accessible location for users to obtain</a:t>
            </a:r>
          </a:p>
          <a:p>
            <a:r>
              <a:rPr lang="en-US" sz="1200" kern="1200" baseline="0" dirty="0">
                <a:solidFill>
                  <a:schemeClr val="tx1"/>
                </a:solidFill>
                <a:latin typeface="Arial" pitchFamily="-107" charset="0"/>
                <a:ea typeface="ＭＳ Ｐゴシック" pitchFamily="-107" charset="-128"/>
                <a:cs typeface="ＭＳ Ｐゴシック" pitchFamily="-107" charset="-128"/>
              </a:rPr>
              <a:t>certificates.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Version: Differentiates among successive versions of the certificate format;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default is version 1. If the issuer unique identifier or subject unique identifier</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present, the value must be version 2. If one or more extensions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present, the version must be version 3.</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Serial number: An integer value unique within the issuing CA that is unambiguously</a:t>
            </a:r>
          </a:p>
          <a:p>
            <a:r>
              <a:rPr lang="en-US" sz="1200" kern="1200" baseline="0" dirty="0">
                <a:solidFill>
                  <a:schemeClr val="tx1"/>
                </a:solidFill>
                <a:latin typeface="Arial" pitchFamily="-107" charset="0"/>
                <a:ea typeface="ＭＳ Ｐゴシック" pitchFamily="-107" charset="-128"/>
                <a:cs typeface="ＭＳ Ｐゴシック" pitchFamily="-107" charset="-128"/>
              </a:rPr>
              <a:t>associated with this certificate.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Signature algorithm identifier: The algorithm used to sign the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Together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any associated parameters. Because this information is repeated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the signature field at the end of the certificate, this field has little, if any,</a:t>
            </a:r>
          </a:p>
          <a:p>
            <a:r>
              <a:rPr lang="en-US" sz="1200" kern="1200" baseline="0" dirty="0">
                <a:solidFill>
                  <a:schemeClr val="tx1"/>
                </a:solidFill>
                <a:latin typeface="Arial" pitchFamily="-107" charset="0"/>
                <a:ea typeface="ＭＳ Ｐゴシック" pitchFamily="-107" charset="-128"/>
                <a:cs typeface="ＭＳ Ｐゴシック" pitchFamily="-107" charset="-128"/>
              </a:rPr>
              <a:t>utility.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Issuer name: X.500 name of the CA that created and signed this certificate.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Period of validity: Consists of two dates: the first and last on which the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valid.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Subject name: The name of the user to whom this certificate refers. That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certificate certifies the public key of the subject who holds the corresponding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private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Subject’s public-key information: The public key of the subject, plus an identifier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algorithm for which this key is to be used, together with any associated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parameters.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Issuer unique identifier: An optional-bit string field used to identify uniquely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issuing CA in the event the X.500 name has been reused for different</a:t>
            </a:r>
          </a:p>
          <a:p>
            <a:r>
              <a:rPr lang="en-US" sz="1200" kern="1200" baseline="0" dirty="0">
                <a:solidFill>
                  <a:schemeClr val="tx1"/>
                </a:solidFill>
                <a:latin typeface="Arial" pitchFamily="-107" charset="0"/>
                <a:ea typeface="ＭＳ Ｐゴシック" pitchFamily="-107" charset="-128"/>
                <a:cs typeface="ＭＳ Ｐゴシック" pitchFamily="-107" charset="-128"/>
              </a:rPr>
              <a:t>entities.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Subject unique identifier: An optional-bit string field used to identify uniquely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subject in the event the X.500 name has been reused for different entities.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Extensions: A set of one or more extension fields. Extensions were added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version 3 and are discussed later in this section.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Signature: Covers all of the other fields of the certificate; it contains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hash code of the other fields encrypted with the CA’s private key. This field</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includes the signature algorithm identifier.</a:t>
            </a:r>
            <a:endParaRPr lang="en-AU" dirty="0">
              <a:latin typeface="Arial" pitchFamily="-84" charset="0"/>
              <a:ea typeface="Arial" pitchFamily="-84" charset="0"/>
              <a:cs typeface="Arial" pitchFamily="-8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p:cNvSpPr>
          <p:nvPr>
            <p:ph type="sldImg"/>
          </p:nvPr>
        </p:nvSpPr>
        <p:spPr>
          <a:ln/>
        </p:spPr>
      </p:sp>
      <p:sp>
        <p:nvSpPr>
          <p:cNvPr id="62467" name="Notes Placeholder 2"/>
          <p:cNvSpPr>
            <a:spLocks noGrp="1"/>
          </p:cNvSpPr>
          <p:nvPr>
            <p:ph type="body" idx="1"/>
          </p:nvPr>
        </p:nvSpPr>
        <p:spPr>
          <a:noFill/>
          <a:ln/>
        </p:spPr>
        <p:txBody>
          <a:bodyPr/>
          <a:lstStyle/>
          <a:p>
            <a:pPr eaLnBrk="1" hangingPunct="1"/>
            <a:r>
              <a:rPr lang="en-US" sz="1200" kern="1200" baseline="0" dirty="0">
                <a:solidFill>
                  <a:schemeClr val="tx1"/>
                </a:solidFill>
                <a:latin typeface="Arial" pitchFamily="-107" charset="0"/>
                <a:ea typeface="ＭＳ Ｐゴシック" pitchFamily="-107" charset="-128"/>
                <a:cs typeface="ＭＳ Ｐゴシック" pitchFamily="-107" charset="-128"/>
              </a:rPr>
              <a:t> Figure 14.15a shows the general format of a certificate.</a:t>
            </a:r>
            <a:endParaRPr lang="en-US" dirty="0">
              <a:latin typeface="Arial" pitchFamily="-84" charset="0"/>
              <a:ea typeface="ＭＳ Ｐゴシック" pitchFamily="-84" charset="-128"/>
              <a:cs typeface="ＭＳ Ｐゴシック" pitchFamily="-84" charset="-128"/>
            </a:endParaRPr>
          </a:p>
        </p:txBody>
      </p:sp>
      <p:sp>
        <p:nvSpPr>
          <p:cNvPr id="62468" name="Slide Number Placeholder 3"/>
          <p:cNvSpPr>
            <a:spLocks noGrp="1"/>
          </p:cNvSpPr>
          <p:nvPr>
            <p:ph type="sldNum" sz="quarter" idx="5"/>
          </p:nvPr>
        </p:nvSpPr>
        <p:spPr>
          <a:noFill/>
        </p:spPr>
        <p:txBody>
          <a:bodyPr/>
          <a:lstStyle/>
          <a:p>
            <a:fld id="{3B35D107-17E1-5343-A6E3-457D4175B5C5}" type="slidenum">
              <a:rPr lang="en-AU" smtClean="0">
                <a:latin typeface="Arial" pitchFamily="-84" charset="0"/>
              </a:rPr>
              <a:pPr/>
              <a:t>25</a:t>
            </a:fld>
            <a:endParaRPr lang="en-AU" dirty="0">
              <a:latin typeface="Arial"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43CDBDED-61C6-8F41-AE68-976731605B75}" type="slidenum">
              <a:rPr lang="en-AU">
                <a:latin typeface="Arial" pitchFamily="-84" charset="0"/>
              </a:rPr>
              <a:pPr/>
              <a:t>26</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User certificates generated by a CA have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characteristics: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Any user with access to the public key of the CA can verify the user public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was certified.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No party other than the certification authority can modify the certificate without</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being detected.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certificates are unforgeable, they can be placed in a directory without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need for the directory to make special efforts to protect them.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If all users subscribe to the same CA, then there is a common trust of that CA.</a:t>
            </a:r>
          </a:p>
          <a:p>
            <a:r>
              <a:rPr lang="en-US" sz="1200" kern="1200" baseline="0" dirty="0">
                <a:solidFill>
                  <a:schemeClr val="tx1"/>
                </a:solidFill>
                <a:latin typeface="Arial" pitchFamily="-107" charset="0"/>
                <a:ea typeface="ＭＳ Ｐゴシック" pitchFamily="-107" charset="-128"/>
                <a:cs typeface="ＭＳ Ｐゴシック" pitchFamily="-107" charset="-128"/>
              </a:rPr>
              <a:t>All user certificates can be placed in the directory for access by all users. In addition,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 user can transmit his or her certificate directly to other users. In either case,</a:t>
            </a:r>
          </a:p>
          <a:p>
            <a:r>
              <a:rPr lang="en-US" sz="1200" kern="1200" baseline="0" dirty="0">
                <a:solidFill>
                  <a:schemeClr val="tx1"/>
                </a:solidFill>
                <a:latin typeface="Arial" pitchFamily="-107" charset="0"/>
                <a:ea typeface="ＭＳ Ｐゴシック" pitchFamily="-107" charset="-128"/>
                <a:cs typeface="ＭＳ Ｐゴシック" pitchFamily="-107" charset="-128"/>
              </a:rPr>
              <a:t>once B is in possession of A’s certificate, B has confidence that messages it encrypts</a:t>
            </a:r>
          </a:p>
          <a:p>
            <a:r>
              <a:rPr lang="en-US" sz="1200" kern="1200" baseline="0" dirty="0">
                <a:solidFill>
                  <a:schemeClr val="tx1"/>
                </a:solidFill>
                <a:latin typeface="Arial" pitchFamily="-107" charset="0"/>
                <a:ea typeface="ＭＳ Ｐゴシック" pitchFamily="-107" charset="-128"/>
                <a:cs typeface="ＭＳ Ｐゴシック" pitchFamily="-107" charset="-128"/>
              </a:rPr>
              <a:t> with A’s public key will be secure from eavesdropping and that messages signed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A’s private key are unforgeable.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If there is a large community of users, it may not be practical for all users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subscribe to the same CA. Because it is the CA that signs certificates, each participating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must have a copy of the CA’s own public key to verify signatures.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public key must be provided to each user in an absolutely secure (with respect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integrity and authenticity) way so that the user has confidence in the associated certificates.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Thus, with many users, it may be more practical for there to be a number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CAs, each of which securely provides its public key to some fraction of the users.</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C5C9D6D-171C-7E47-A4F8-C0FA5C0C239C}" type="slidenum">
              <a:rPr lang="en-AU">
                <a:latin typeface="Arial" pitchFamily="-84" charset="0"/>
              </a:rPr>
              <a:pPr/>
              <a:t>27</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For example, user Alice Toklas could have the user identifier ABTOKLAS.</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information needs to be stored on any server or computer system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Alice wishes to use and could be known to system administrators and 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A typical item of authentication information associated with this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 ID is a password, which is kept secret (known only to Alice and to the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If no one is able to obtain or guess Alice’s password, then the combination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Alice’s user ID and password enables administrators to set up Alice’s access permissions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audit her activity. Because Alice’s ID is not secret, system users</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send her e-mail, but because her password is secret, no one can pretend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be Alice.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essence, identification is the means by which a user provides a claimed</a:t>
            </a:r>
          </a:p>
          <a:p>
            <a:r>
              <a:rPr lang="en-US" sz="1200" kern="1200" baseline="0" dirty="0">
                <a:solidFill>
                  <a:schemeClr val="tx1"/>
                </a:solidFill>
                <a:latin typeface="Arial" pitchFamily="-107" charset="0"/>
                <a:ea typeface="ＭＳ Ｐゴシック" pitchFamily="-107" charset="-128"/>
                <a:cs typeface="ＭＳ Ｐゴシック" pitchFamily="-107" charset="-128"/>
              </a:rPr>
              <a:t>identity to the system; user authentication is the means of establishing the validity</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claim. Note that user authentication is distinct from message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As defined in Chapter 12, message authentication is a procedure that allows communicating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parties to verify that the contents of a received message have not been</a:t>
            </a:r>
          </a:p>
          <a:p>
            <a:r>
              <a:rPr lang="en-US" sz="1200" kern="1200" baseline="0" dirty="0">
                <a:solidFill>
                  <a:schemeClr val="tx1"/>
                </a:solidFill>
                <a:latin typeface="Arial" pitchFamily="-107" charset="0"/>
                <a:ea typeface="ＭＳ Ｐゴシック" pitchFamily="-107" charset="-128"/>
                <a:cs typeface="ＭＳ Ｐゴシック" pitchFamily="-107" charset="-128"/>
              </a:rPr>
              <a:t>altered and that the source is authentic. This chapter is concerned solely with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407FB99-465D-124F-B912-E9F70161DA6F}" type="slidenum">
              <a:rPr lang="en-AU">
                <a:latin typeface="Arial" pitchFamily="-84" charset="0"/>
              </a:rPr>
              <a:pPr/>
              <a:t>28</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There are four general means of authenticating a user’s identity, which can be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alone or in combination: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Something the individual knows:  Examples include a password, a personal</a:t>
            </a:r>
          </a:p>
          <a:p>
            <a:r>
              <a:rPr lang="en-US" sz="1200" kern="1200" baseline="0" dirty="0">
                <a:solidFill>
                  <a:schemeClr val="tx1"/>
                </a:solidFill>
                <a:latin typeface="Arial" pitchFamily="-107" charset="0"/>
                <a:ea typeface="ＭＳ Ｐゴシック" pitchFamily="-107" charset="-128"/>
                <a:cs typeface="ＭＳ Ｐゴシック" pitchFamily="-107" charset="-128"/>
              </a:rPr>
              <a:t>identification number (PIN), or answers to a prearranged set of questions.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Something the individual possesses:  Examples include cryptographic keys,</a:t>
            </a:r>
          </a:p>
          <a:p>
            <a:r>
              <a:rPr lang="en-US" sz="1200" kern="1200" baseline="0" dirty="0">
                <a:solidFill>
                  <a:schemeClr val="tx1"/>
                </a:solidFill>
                <a:latin typeface="Arial" pitchFamily="-107" charset="0"/>
                <a:ea typeface="ＭＳ Ｐゴシック" pitchFamily="-107" charset="-128"/>
                <a:cs typeface="ＭＳ Ｐゴシック" pitchFamily="-107" charset="-128"/>
              </a:rPr>
              <a:t>electronic keycards, smart cards, and physical keys. This type of authenticator</a:t>
            </a:r>
          </a:p>
          <a:p>
            <a:r>
              <a:rPr lang="en-US" sz="1200" kern="1200" baseline="0" dirty="0">
                <a:solidFill>
                  <a:schemeClr val="tx1"/>
                </a:solidFill>
                <a:latin typeface="Arial" pitchFamily="-107" charset="0"/>
                <a:ea typeface="ＭＳ Ｐゴシック" pitchFamily="-107" charset="-128"/>
                <a:cs typeface="ＭＳ Ｐゴシック" pitchFamily="-107" charset="-128"/>
              </a:rPr>
              <a:t>is referred to as a token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Something the individual is (static biometrics):  Examples include recognition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by fingerprint, retina, and face.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Something the individual does (dynamic biometrics):  Examples include recognition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by voice pattern, handwriting characteristics, and typing rhythm.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All of these methods, properly implemented and used, can provide secure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authentication. However, each method has problems. An adversary may be</a:t>
            </a:r>
          </a:p>
          <a:p>
            <a:r>
              <a:rPr lang="en-US" sz="1200" kern="1200" baseline="0" dirty="0">
                <a:solidFill>
                  <a:schemeClr val="tx1"/>
                </a:solidFill>
                <a:latin typeface="Arial" pitchFamily="-107" charset="0"/>
                <a:ea typeface="ＭＳ Ｐゴシック" pitchFamily="-107" charset="-128"/>
                <a:cs typeface="ＭＳ Ｐゴシック" pitchFamily="-107" charset="-128"/>
              </a:rPr>
              <a:t>able to guess or steal a password. Similarly, an adversary may be able to forge or</a:t>
            </a:r>
          </a:p>
          <a:p>
            <a:r>
              <a:rPr lang="en-US" sz="1200" kern="1200" baseline="0" dirty="0">
                <a:solidFill>
                  <a:schemeClr val="tx1"/>
                </a:solidFill>
                <a:latin typeface="Arial" pitchFamily="-107" charset="0"/>
                <a:ea typeface="ＭＳ Ｐゴシック" pitchFamily="-107" charset="-128"/>
                <a:cs typeface="ＭＳ Ｐゴシック" pitchFamily="-107" charset="-128"/>
              </a:rPr>
              <a:t>steal a token. A user may forget a password or lose a token. Furthermore, there is a</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significant administrative overhead for managing password and token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on systems and securing such information on systems. With respect to biometric authenticators,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there are a variety of problems, including dealing with false positives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false negatives, user acceptance, cost, and convenience. For network-based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the most important methods involve cryptographic keys and something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individual knows, such as a password.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B19D235-5731-6642-ABA4-DE8B4FCC0827}" type="slidenum">
              <a:rPr lang="en-AU">
                <a:latin typeface="Arial" pitchFamily="-84" charset="0"/>
              </a:rPr>
              <a:pPr/>
              <a:t>29</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An important application area is that of mutual authentication protocols. Such</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protocols enable communicating parties to satisfy themselves mutually about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other’s identity and to exchange session keys. This topic was examined in Chapter 14.</a:t>
            </a:r>
          </a:p>
          <a:p>
            <a:r>
              <a:rPr lang="en-US" sz="1200" kern="1200" baseline="0" dirty="0">
                <a:solidFill>
                  <a:schemeClr val="tx1"/>
                </a:solidFill>
                <a:latin typeface="Arial" pitchFamily="-107" charset="0"/>
                <a:ea typeface="ＭＳ Ｐゴシック" pitchFamily="-107" charset="-128"/>
                <a:cs typeface="ＭＳ Ｐゴシック" pitchFamily="-107" charset="-128"/>
              </a:rPr>
              <a:t>There, the focus was key distribution. We return to this topic here to consider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wider implications of 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Central to the problem of authenticated key exchange are two issues: confidentiality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timeliness. To prevent masquerade and to prevent compromise of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keys, essential identification and session-key information must be communicated in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form. This requires the prior existence of secret or public keys that can be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this purpose. The second issue, timeliness, is important because of the threat of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replays. Such replays, at worst, could allow an opponent to compromise a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or successfully impersonate another party. At minimum, a successful replay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disrupt operations by presenting parties with messages that appear genuine but are not.</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6CBF610D-EE93-2E4D-8C88-748A3830A40D}" type="slidenum">
              <a:rPr lang="en-AU">
                <a:latin typeface="Arial" pitchFamily="-84" charset="0"/>
              </a:rPr>
              <a:pPr/>
              <a:t>30</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b="0" kern="1200" baseline="0" dirty="0">
                <a:solidFill>
                  <a:schemeClr val="tx1"/>
                </a:solidFill>
                <a:latin typeface="Arial" pitchFamily="-107" charset="0"/>
                <a:ea typeface="ＭＳ Ｐゴシック" pitchFamily="-107" charset="-128"/>
                <a:cs typeface="ＭＳ Ｐゴシック" pitchFamily="-107" charset="-128"/>
              </a:rPr>
              <a:t>[GONG93] lists the following examples of replay attacks: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1. The simplest replay attack is one in which the opponent simply copies a</a:t>
            </a:r>
          </a:p>
          <a:p>
            <a:r>
              <a:rPr lang="en-US" sz="1200" b="0" kern="1200" baseline="0" dirty="0">
                <a:solidFill>
                  <a:schemeClr val="tx1"/>
                </a:solidFill>
                <a:latin typeface="Arial" pitchFamily="-107" charset="0"/>
                <a:ea typeface="ＭＳ Ｐゴシック" pitchFamily="-107" charset="-128"/>
                <a:cs typeface="ＭＳ Ｐゴシック" pitchFamily="-107" charset="-128"/>
              </a:rPr>
              <a:t>message and replays it later.</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2. An opponent can replay a timestamped message within the valid time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window. If both the original and the replay arrive within then time window,</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this incident can be logged.</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3. As with example (2), an opponent can replay a timestamped message within</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the valid time window, but in addition, the opponent suppresses the original</a:t>
            </a:r>
          </a:p>
          <a:p>
            <a:r>
              <a:rPr lang="en-US" sz="1200" b="0" kern="1200" baseline="0" dirty="0">
                <a:solidFill>
                  <a:schemeClr val="tx1"/>
                </a:solidFill>
                <a:latin typeface="Arial" pitchFamily="-107" charset="0"/>
                <a:ea typeface="ＭＳ Ｐゴシック" pitchFamily="-107" charset="-128"/>
                <a:cs typeface="ＭＳ Ｐゴシック" pitchFamily="-107" charset="-128"/>
              </a:rPr>
              <a:t>message. Thus, the repetition cannot be detected.</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4. Another attack involves a backward replay without modification. This is a</a:t>
            </a:r>
          </a:p>
          <a:p>
            <a:r>
              <a:rPr lang="en-US" sz="1200" b="0" kern="1200" baseline="0" dirty="0">
                <a:solidFill>
                  <a:schemeClr val="tx1"/>
                </a:solidFill>
                <a:latin typeface="Arial" pitchFamily="-107" charset="0"/>
                <a:ea typeface="ＭＳ Ｐゴシック" pitchFamily="-107" charset="-128"/>
                <a:cs typeface="ＭＳ Ｐゴシック" pitchFamily="-107" charset="-128"/>
              </a:rPr>
              <a:t>replay back to the message sender. This attack is possible if symmetric encryption</a:t>
            </a:r>
          </a:p>
          <a:p>
            <a:r>
              <a:rPr lang="en-US" sz="1200" b="0" kern="1200" baseline="0" dirty="0">
                <a:solidFill>
                  <a:schemeClr val="tx1"/>
                </a:solidFill>
                <a:latin typeface="Arial" pitchFamily="-107" charset="0"/>
                <a:ea typeface="ＭＳ Ｐゴシック" pitchFamily="-107" charset="-128"/>
                <a:cs typeface="ＭＳ Ｐゴシック" pitchFamily="-107" charset="-128"/>
              </a:rPr>
              <a:t>is used and the sender cannot easily recognize the difference between</a:t>
            </a:r>
          </a:p>
          <a:p>
            <a:r>
              <a:rPr lang="en-US" sz="1200" b="0" kern="1200" baseline="0" dirty="0">
                <a:solidFill>
                  <a:schemeClr val="tx1"/>
                </a:solidFill>
                <a:latin typeface="Arial" pitchFamily="-107" charset="0"/>
                <a:ea typeface="ＭＳ Ｐゴシック" pitchFamily="-107" charset="-128"/>
                <a:cs typeface="ＭＳ Ｐゴシック" pitchFamily="-107" charset="-128"/>
              </a:rPr>
              <a:t>messages sent and messages received on the basis of content.</a:t>
            </a:r>
            <a:endParaRPr lang="en-US" b="0" dirty="0">
              <a:latin typeface="Arial" pitchFamily="-84" charset="0"/>
              <a:ea typeface="Arial" pitchFamily="-84" charset="0"/>
              <a:cs typeface="Arial" pitchFamily="-8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D7494D5-E9FF-9141-B730-D2465E141FCB}" type="slidenum">
              <a:rPr lang="en-AU">
                <a:latin typeface="Arial" pitchFamily="-84" charset="0"/>
              </a:rPr>
              <a:pPr/>
              <a:t>31</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One approach to coping with replay attacks is to attach a sequence number to</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message used in an authentication exchange. A new message is accepted only if</a:t>
            </a:r>
          </a:p>
          <a:p>
            <a:r>
              <a:rPr lang="en-US" sz="1200" kern="1200" baseline="0" dirty="0">
                <a:solidFill>
                  <a:schemeClr val="tx1"/>
                </a:solidFill>
                <a:latin typeface="Arial" pitchFamily="-107" charset="0"/>
                <a:ea typeface="ＭＳ Ｐゴシック" pitchFamily="-107" charset="-128"/>
                <a:cs typeface="ＭＳ Ｐゴシック" pitchFamily="-107" charset="-128"/>
              </a:rPr>
              <a:t>its sequence number is in the proper order. The difficulty with this approach is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it requires each party to keep track of the last sequence number for each claimant it</a:t>
            </a:r>
          </a:p>
          <a:p>
            <a:r>
              <a:rPr lang="en-US" sz="1200" kern="1200" baseline="0" dirty="0">
                <a:solidFill>
                  <a:schemeClr val="tx1"/>
                </a:solidFill>
                <a:latin typeface="Arial" pitchFamily="-107" charset="0"/>
                <a:ea typeface="ＭＳ Ｐゴシック" pitchFamily="-107" charset="-128"/>
                <a:cs typeface="ＭＳ Ｐゴシック" pitchFamily="-107" charset="-128"/>
              </a:rPr>
              <a:t>has dealt with. Because of this overhead, sequence numbers are generally not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authentication and key exchange. Instead, one of the following two general approaches</a:t>
            </a:r>
          </a:p>
          <a:p>
            <a:r>
              <a:rPr lang="en-US" sz="1200" kern="1200" baseline="0" dirty="0">
                <a:solidFill>
                  <a:schemeClr val="tx1"/>
                </a:solidFill>
                <a:latin typeface="Arial" pitchFamily="-107" charset="0"/>
                <a:ea typeface="ＭＳ Ｐゴシック" pitchFamily="-107" charset="-128"/>
                <a:cs typeface="ＭＳ Ｐゴシック" pitchFamily="-107" charset="-128"/>
              </a:rPr>
              <a:t>is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Timestamps:  Party A accepts a message as fresh only if the message contains a</a:t>
            </a:r>
          </a:p>
          <a:p>
            <a:r>
              <a:rPr lang="en-US" sz="1200" kern="1200" baseline="0" dirty="0">
                <a:solidFill>
                  <a:schemeClr val="tx1"/>
                </a:solidFill>
                <a:latin typeface="Arial" pitchFamily="-107" charset="0"/>
                <a:ea typeface="ＭＳ Ｐゴシック" pitchFamily="-107" charset="-128"/>
                <a:cs typeface="ＭＳ Ｐゴシック" pitchFamily="-107" charset="-128"/>
              </a:rPr>
              <a:t>timestamp  that, in A’s judgment, is close enough to A’s knowledge of current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time. This approach requires that clocks among the various participants be</a:t>
            </a:r>
          </a:p>
          <a:p>
            <a:r>
              <a:rPr lang="en-US" sz="1200" kern="1200" baseline="0" dirty="0">
                <a:solidFill>
                  <a:schemeClr val="tx1"/>
                </a:solidFill>
                <a:latin typeface="Arial" pitchFamily="-107" charset="0"/>
                <a:ea typeface="ＭＳ Ｐゴシック" pitchFamily="-107" charset="-128"/>
                <a:cs typeface="ＭＳ Ｐゴシック" pitchFamily="-107" charset="-128"/>
              </a:rPr>
              <a:t>synchronized.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Challenge/response:  Party A, expecting a fresh message from B, first sends</a:t>
            </a:r>
          </a:p>
          <a:p>
            <a:r>
              <a:rPr lang="en-US" sz="1200" kern="1200" baseline="0" dirty="0">
                <a:solidFill>
                  <a:schemeClr val="tx1"/>
                </a:solidFill>
                <a:latin typeface="Arial" pitchFamily="-107" charset="0"/>
                <a:ea typeface="ＭＳ Ｐゴシック" pitchFamily="-107" charset="-128"/>
                <a:cs typeface="ＭＳ Ｐゴシック" pitchFamily="-107" charset="-128"/>
              </a:rPr>
              <a:t>B a nonce  (challenge) and requires that the subsequent message (response)</a:t>
            </a:r>
          </a:p>
          <a:p>
            <a:r>
              <a:rPr lang="en-US" sz="1200" kern="1200" baseline="0" dirty="0">
                <a:solidFill>
                  <a:schemeClr val="tx1"/>
                </a:solidFill>
                <a:latin typeface="Arial" pitchFamily="-107" charset="0"/>
                <a:ea typeface="ＭＳ Ｐゴシック" pitchFamily="-107" charset="-128"/>
                <a:cs typeface="ＭＳ Ｐゴシック" pitchFamily="-107" charset="-128"/>
              </a:rPr>
              <a:t>received from B contain the correct nonce value.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It can be argued (e.g., [LAM92a]) that the timestamp approach should not be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for connection-oriented applications because of the inherent difficulties with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 technique. First, some sort of protocol is needed to maintain synchronization among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various processor clocks. This protocol must be both fault tolerant, to cope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errors, and secure, to cope with hostile attacks. Second, the opportunity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a successful attack will arise if there is a temporary loss of synchronization resulting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a fault in the clock mechanism of one of the parties. Finally, because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variable and unpredictable nature of network delays, distributed clocks cannot be</a:t>
            </a:r>
          </a:p>
          <a:p>
            <a:r>
              <a:rPr lang="en-US" sz="1200" kern="1200" baseline="0" dirty="0">
                <a:solidFill>
                  <a:schemeClr val="tx1"/>
                </a:solidFill>
                <a:latin typeface="Arial" pitchFamily="-107" charset="0"/>
                <a:ea typeface="ＭＳ Ｐゴシック" pitchFamily="-107" charset="-128"/>
                <a:cs typeface="ＭＳ Ｐゴシック" pitchFamily="-107" charset="-128"/>
              </a:rPr>
              <a:t>expected to maintain precise synchronization. Therefore, any timestamp-based procedure</a:t>
            </a:r>
          </a:p>
          <a:p>
            <a:r>
              <a:rPr lang="en-US" sz="1200" kern="1200" baseline="0" dirty="0">
                <a:solidFill>
                  <a:schemeClr val="tx1"/>
                </a:solidFill>
                <a:latin typeface="Arial" pitchFamily="-107" charset="0"/>
                <a:ea typeface="ＭＳ Ｐゴシック" pitchFamily="-107" charset="-128"/>
                <a:cs typeface="ＭＳ Ｐゴシック" pitchFamily="-107" charset="-128"/>
              </a:rPr>
              <a:t>must allow for a window of time sufficiently large to accommodate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delays yet sufficiently small to minimize the opportunity for attack.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On the other hand, the challenge-response approach is unsuitable for a connectionless</a:t>
            </a:r>
          </a:p>
          <a:p>
            <a:r>
              <a:rPr lang="en-US" sz="1200" kern="1200" baseline="0" dirty="0">
                <a:solidFill>
                  <a:schemeClr val="tx1"/>
                </a:solidFill>
                <a:latin typeface="Arial" pitchFamily="-107" charset="0"/>
                <a:ea typeface="ＭＳ Ｐゴシック" pitchFamily="-107" charset="-128"/>
                <a:cs typeface="ＭＳ Ｐゴシック" pitchFamily="-107" charset="-128"/>
              </a:rPr>
              <a:t>type of application, because it requires the overhead of a handshake before</a:t>
            </a:r>
          </a:p>
          <a:p>
            <a:r>
              <a:rPr lang="en-US" sz="1200" kern="1200" baseline="0" dirty="0">
                <a:solidFill>
                  <a:schemeClr val="tx1"/>
                </a:solidFill>
                <a:latin typeface="Arial" pitchFamily="-107" charset="0"/>
                <a:ea typeface="ＭＳ Ｐゴシック" pitchFamily="-107" charset="-128"/>
                <a:cs typeface="ＭＳ Ｐゴシック" pitchFamily="-107" charset="-128"/>
              </a:rPr>
              <a:t>any connectionless transmission, effectively negating the chief characteristic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 connectionless transaction. For such applications, reliance on some sort of secure</a:t>
            </a:r>
          </a:p>
          <a:p>
            <a:r>
              <a:rPr lang="en-US" sz="1200" kern="1200" baseline="0" dirty="0">
                <a:solidFill>
                  <a:schemeClr val="tx1"/>
                </a:solidFill>
                <a:latin typeface="Arial" pitchFamily="-107" charset="0"/>
                <a:ea typeface="ＭＳ Ｐゴシック" pitchFamily="-107" charset="-128"/>
                <a:cs typeface="ＭＳ Ｐゴシック" pitchFamily="-107" charset="-128"/>
              </a:rPr>
              <a:t>time server and a consistent attempt by each party to keep its clocks in synchronization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be the best approach (e.g., [LAM92b]).</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The scale of the problem depends on the number of communicating pairs that must be supported. If end-to-end encryption is done at a network or IP level, then a key is needed for each pair of hosts on the network that wish to communicate. Thus, if there are </a:t>
            </a:r>
            <a:r>
              <a:rPr lang="en-US" i="1" dirty="0">
                <a:latin typeface="Arial" pitchFamily="-84" charset="0"/>
                <a:ea typeface="ＭＳ Ｐゴシック" pitchFamily="-84" charset="-128"/>
                <a:cs typeface="ＭＳ Ｐゴシック" pitchFamily="-84" charset="-128"/>
              </a:rPr>
              <a:t>N </a:t>
            </a:r>
            <a:r>
              <a:rPr lang="en-US" dirty="0">
                <a:latin typeface="Arial" pitchFamily="-84" charset="0"/>
                <a:ea typeface="ＭＳ Ｐゴシック" pitchFamily="-84" charset="-128"/>
                <a:cs typeface="ＭＳ Ｐゴシック" pitchFamily="-84" charset="-128"/>
              </a:rPr>
              <a:t>hosts, the number of required keys is </a:t>
            </a:r>
            <a:r>
              <a:rPr lang="en-US" i="1" dirty="0">
                <a:latin typeface="Arial" pitchFamily="-84" charset="0"/>
                <a:ea typeface="ＭＳ Ｐゴシック" pitchFamily="-84" charset="-128"/>
                <a:cs typeface="ＭＳ Ｐゴシック" pitchFamily="-84" charset="-128"/>
              </a:rPr>
              <a:t>[N(N – 1)]/2</a:t>
            </a:r>
            <a:r>
              <a:rPr lang="en-US" dirty="0">
                <a:latin typeface="Arial" pitchFamily="-84" charset="0"/>
                <a:ea typeface="ＭＳ Ｐゴシック" pitchFamily="-84" charset="-128"/>
                <a:cs typeface="ＭＳ Ｐゴシック" pitchFamily="-84" charset="-128"/>
              </a:rPr>
              <a:t>. If encryption is done at the application level, then a key is needed for every pair of users or processes that require communication. Thus, a network may have hundreds of hosts but thousands of users and processes. Figure 14.1 illustrates the magnitude of the key distribution task for end-to-end encryption. A network using node-level encryption with 1000 nodes would conceivably need to distribute as many as half a million keys. If that same network supported 10,000 applications, then as many as 50 million keys may be required for application-level encryption. </a:t>
            </a:r>
          </a:p>
        </p:txBody>
      </p:sp>
      <p:sp>
        <p:nvSpPr>
          <p:cNvPr id="25604" name="Slide Number Placeholder 3"/>
          <p:cNvSpPr>
            <a:spLocks noGrp="1"/>
          </p:cNvSpPr>
          <p:nvPr>
            <p:ph type="sldNum" sz="quarter" idx="5"/>
          </p:nvPr>
        </p:nvSpPr>
        <p:spPr>
          <a:noFill/>
        </p:spPr>
        <p:txBody>
          <a:bodyPr/>
          <a:lstStyle/>
          <a:p>
            <a:fld id="{A5C9FB78-89AD-3049-A8F0-35701971E8F7}" type="slidenum">
              <a:rPr lang="en-AU" smtClean="0">
                <a:latin typeface="Arial" pitchFamily="-84" charset="0"/>
              </a:rPr>
              <a:pPr/>
              <a:t>5</a:t>
            </a:fld>
            <a:endParaRPr lang="en-AU" dirty="0">
              <a:latin typeface="Arial" pitchFamily="-8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One application for which encryption is growing in popularity is electronic mail</a:t>
            </a:r>
          </a:p>
          <a:p>
            <a:r>
              <a:rPr lang="en-US" sz="1200" kern="1200" baseline="0" dirty="0">
                <a:solidFill>
                  <a:schemeClr val="tx1"/>
                </a:solidFill>
                <a:latin typeface="Arial" pitchFamily="-107" charset="0"/>
                <a:ea typeface="ＭＳ Ｐゴシック" pitchFamily="-107" charset="-128"/>
                <a:cs typeface="ＭＳ Ｐゴシック" pitchFamily="-107" charset="-128"/>
              </a:rPr>
              <a:t>(e-mail). The very nature of electronic mail, and its chief benefit, is that it is not necessary</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the sender and receiver to be online at the same time. Instead, the e-mail</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is forwarded to the receiver’s electronic mailbox, where it is buffered until</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receiver is available to read it.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“envelope” or header of the e-mail message must be in the clear, so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message can be handled by the store-and-forward e-mail protocol, such as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Simple Mail Transfer Protocol (SMTP) or X.400. However, it is often desirable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mail-handling protocol not require access to the plaintext form of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that would require trusting the mail-handling mechanism. Accordingly,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e-mail message should be encrypted such that the mail-handling system is not in</a:t>
            </a:r>
          </a:p>
          <a:p>
            <a:r>
              <a:rPr lang="en-US" sz="1200" kern="1200" baseline="0" dirty="0">
                <a:solidFill>
                  <a:schemeClr val="tx1"/>
                </a:solidFill>
                <a:latin typeface="Arial" pitchFamily="-107" charset="0"/>
                <a:ea typeface="ＭＳ Ｐゴシック" pitchFamily="-107" charset="-128"/>
                <a:cs typeface="ＭＳ Ｐゴシック" pitchFamily="-107" charset="-128"/>
              </a:rPr>
              <a:t>possession of the decryption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second requirement is that of authentication . Typically, the recipient wants</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assurance that the message is from the alleged sender.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32</a:t>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569472D-DC0B-C44F-9F2A-D3EF8A4B61C1}" type="slidenum">
              <a:rPr lang="en-AU">
                <a:latin typeface="Arial" pitchFamily="-84" charset="0"/>
              </a:rPr>
              <a:pPr/>
              <a:t>33</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As was discussed in Chapter 14, a two-level hierarchy of symmetric encryption keys</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be used to provide confidentiality for communication in a distributed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In general, this strategy involves the use of a trusted key distribution center</a:t>
            </a:r>
          </a:p>
          <a:p>
            <a:r>
              <a:rPr lang="en-US" sz="1200" kern="1200" baseline="0" dirty="0">
                <a:solidFill>
                  <a:schemeClr val="tx1"/>
                </a:solidFill>
                <a:latin typeface="Arial" pitchFamily="-107" charset="0"/>
                <a:ea typeface="ＭＳ Ｐゴシック" pitchFamily="-107" charset="-128"/>
                <a:cs typeface="ＭＳ Ｐゴシック" pitchFamily="-107" charset="-128"/>
              </a:rPr>
              <a:t>(KDC). Each party in the network shares a secret key, known as a master key,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KDC. The KDC is responsible for generating keys to be used for a short time</a:t>
            </a:r>
          </a:p>
          <a:p>
            <a:r>
              <a:rPr lang="en-US" sz="1200" kern="1200" baseline="0" dirty="0">
                <a:solidFill>
                  <a:schemeClr val="tx1"/>
                </a:solidFill>
                <a:latin typeface="Arial" pitchFamily="-107" charset="0"/>
                <a:ea typeface="ＭＳ Ｐゴシック" pitchFamily="-107" charset="-128"/>
                <a:cs typeface="ＭＳ Ｐゴシック" pitchFamily="-107" charset="-128"/>
              </a:rPr>
              <a:t>over a connection between two parties, known as session keys, and for distributing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those keys using the master keys to protect the distribution. This approach is quite</a:t>
            </a:r>
          </a:p>
          <a:p>
            <a:r>
              <a:rPr lang="en-US" sz="1200" kern="1200" baseline="0" dirty="0">
                <a:solidFill>
                  <a:schemeClr val="tx1"/>
                </a:solidFill>
                <a:latin typeface="Arial" pitchFamily="-107" charset="0"/>
                <a:ea typeface="ＭＳ Ｐゴシック" pitchFamily="-107" charset="-128"/>
                <a:cs typeface="ＭＳ Ｐゴシック" pitchFamily="-107" charset="-128"/>
              </a:rPr>
              <a:t>common. As an example, we look at the Kerberos system in Section 15.3. The discussion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this subsection is relevant to an understanding of the Kerberos mechanisms.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Denning protocol seems to provide an increased degree of security compared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Needham/Schroeder protocol. However, a new concern is raised:</a:t>
            </a:r>
          </a:p>
          <a:p>
            <a:r>
              <a:rPr lang="en-US" sz="1200" kern="1200" baseline="0" dirty="0">
                <a:solidFill>
                  <a:schemeClr val="tx1"/>
                </a:solidFill>
                <a:latin typeface="Arial" pitchFamily="-107" charset="0"/>
                <a:ea typeface="ＭＳ Ｐゴシック" pitchFamily="-107" charset="-128"/>
                <a:cs typeface="ＭＳ Ｐゴシック" pitchFamily="-107" charset="-128"/>
              </a:rPr>
              <a:t>namely, that this new scheme requires reliance on clocks that are synchronized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throughout the network. [GONG92] points out a risk involved. The risk is 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fact that the distributed clocks can become unsynchronized as a result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sabotage on or faults in the clocks or the synchronization mechanism.2  The problem</a:t>
            </a:r>
          </a:p>
          <a:p>
            <a:r>
              <a:rPr lang="en-US" sz="1200" kern="1200" baseline="0" dirty="0">
                <a:solidFill>
                  <a:schemeClr val="tx1"/>
                </a:solidFill>
                <a:latin typeface="Arial" pitchFamily="-107" charset="0"/>
                <a:ea typeface="ＭＳ Ｐゴシック" pitchFamily="-107" charset="-128"/>
                <a:cs typeface="ＭＳ Ｐゴシック" pitchFamily="-107" charset="-128"/>
              </a:rPr>
              <a:t>occurs when a sender’s clock is ahead of the intended recipient’s clock. In this case,</a:t>
            </a:r>
          </a:p>
          <a:p>
            <a:r>
              <a:rPr lang="en-US" sz="1200" kern="1200" baseline="0" dirty="0">
                <a:solidFill>
                  <a:schemeClr val="tx1"/>
                </a:solidFill>
                <a:latin typeface="Arial" pitchFamily="-107" charset="0"/>
                <a:ea typeface="ＭＳ Ｐゴシック" pitchFamily="-107" charset="-128"/>
                <a:cs typeface="ＭＳ Ｐゴシック" pitchFamily="-107" charset="-128"/>
              </a:rPr>
              <a:t>an opponent can intercept a message from the sender and replay it later when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timestamp in the message becomes current at the recipient’s site. This replay could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cause unexpected results. Gong refers to such attacks as suppress-replay attacks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One way to counter suppress-replay attacks is to enforce the requirement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parties regularly check their clocks against the KDC’s clock. The other alternative,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avoids the need for clock synchronization, is to rely on handshaking protocols</a:t>
            </a:r>
          </a:p>
          <a:p>
            <a:r>
              <a:rPr lang="en-US" sz="1200" kern="1200" baseline="0" dirty="0">
                <a:solidFill>
                  <a:schemeClr val="tx1"/>
                </a:solidFill>
                <a:latin typeface="Arial" pitchFamily="-107" charset="0"/>
                <a:ea typeface="ＭＳ Ｐゴシック" pitchFamily="-107" charset="-128"/>
                <a:cs typeface="ＭＳ Ｐゴシック" pitchFamily="-107" charset="-128"/>
              </a:rPr>
              <a:t>using nonces. This latter alternative is not vulnerable to a suppress-replay attack,</a:t>
            </a: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the nonces the recipient will choose in the future are unpredictable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sender. The Needham/Schroeder protocol relies on nonces only but, as we have</a:t>
            </a:r>
          </a:p>
          <a:p>
            <a:r>
              <a:rPr lang="en-US" sz="1200" kern="1200" baseline="0" dirty="0">
                <a:solidFill>
                  <a:schemeClr val="tx1"/>
                </a:solidFill>
                <a:latin typeface="Arial" pitchFamily="-107" charset="0"/>
                <a:ea typeface="ＭＳ Ｐゴシック" pitchFamily="-107" charset="-128"/>
                <a:cs typeface="ＭＳ Ｐゴシック" pitchFamily="-107" charset="-128"/>
              </a:rPr>
              <a:t>seen, has other vulnerabilities.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34</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906052F7-850D-6C41-B056-4AA10A726ECF}" type="slidenum">
              <a:rPr lang="en-AU">
                <a:latin typeface="Arial" pitchFamily="-84" charset="0"/>
              </a:rPr>
              <a:pPr/>
              <a:t>35</a:t>
            </a:fld>
            <a:endParaRPr lang="en-AU" dirty="0">
              <a:latin typeface="Arial" pitchFamily="-8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Kerberos  is an authentication service developed as part of Project Athena at MIT.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problem that Kerberos addresses is this: Assume an open distributed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in which users at workstations wish to access services on servers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throughout the network. We would like for servers to be able to restrict access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authorized users and to be able to authenticate requests for service. In this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 workstation cannot be trusted to identify its users correctly to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 In particular, the following three threats exist: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A user may gain access to a particular workstation and pretend to be another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operating from that workstation.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 user may alter the network address of a workstation so that the requests</a:t>
            </a:r>
          </a:p>
          <a:p>
            <a:r>
              <a:rPr lang="en-US" sz="1200" kern="1200" baseline="0" dirty="0">
                <a:solidFill>
                  <a:schemeClr val="tx1"/>
                </a:solidFill>
                <a:latin typeface="Arial" pitchFamily="-107" charset="0"/>
                <a:ea typeface="ＭＳ Ｐゴシック" pitchFamily="-107" charset="-128"/>
                <a:cs typeface="ＭＳ Ｐゴシック" pitchFamily="-107" charset="-128"/>
              </a:rPr>
              <a:t>sent from the altered workstation appear to come from the impersonated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workstation.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A user may eavesdrop on exchanges and use a replay attack to gain entrance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 server or to disrupt operations.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any of these cases, an unauthorized user may be able to gain access to services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data that he or she is not authorized to access. Rather than building in elaborate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protocols at each server, Kerberos provides a centralized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whose function is to authenticate users to servers and servers to users.</a:t>
            </a:r>
          </a:p>
          <a:p>
            <a:r>
              <a:rPr lang="en-US" sz="1200" kern="1200" baseline="0" dirty="0">
                <a:solidFill>
                  <a:schemeClr val="tx1"/>
                </a:solidFill>
                <a:latin typeface="Arial" pitchFamily="-107" charset="0"/>
                <a:ea typeface="ＭＳ Ｐゴシック" pitchFamily="-107" charset="-128"/>
                <a:cs typeface="ＭＳ Ｐゴシック" pitchFamily="-107" charset="-128"/>
              </a:rPr>
              <a:t>Unlike most other authentication schemes described in this book, Kerberos relies</a:t>
            </a:r>
          </a:p>
          <a:p>
            <a:r>
              <a:rPr lang="en-US" sz="1200" kern="1200" baseline="0" dirty="0">
                <a:solidFill>
                  <a:schemeClr val="tx1"/>
                </a:solidFill>
                <a:latin typeface="Arial" pitchFamily="-107" charset="0"/>
                <a:ea typeface="ＭＳ Ｐゴシック" pitchFamily="-107" charset="-128"/>
                <a:cs typeface="ＭＳ Ｐゴシック" pitchFamily="-107" charset="-128"/>
              </a:rPr>
              <a:t>exclusively on symmetric encryption, making no use of public-key encryption.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Two versions of Kerberos are in common use. Version 4 [MILL88, STEI88]</a:t>
            </a:r>
          </a:p>
          <a:p>
            <a:r>
              <a:rPr lang="en-US" sz="1200" kern="1200" baseline="0" dirty="0">
                <a:solidFill>
                  <a:schemeClr val="tx1"/>
                </a:solidFill>
                <a:latin typeface="Arial" pitchFamily="-107" charset="0"/>
                <a:ea typeface="ＭＳ Ｐゴシック" pitchFamily="-107" charset="-128"/>
                <a:cs typeface="ＭＳ Ｐゴシック" pitchFamily="-107" charset="-128"/>
              </a:rPr>
              <a:t>implementations still exist. Version 5 [KOHL94] corrects some of the security deficiencies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version 4 and has been issued as a proposed Internet Standard (RFC 4120</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RFC 4121).</a:t>
            </a:r>
            <a:endParaRPr lang="en-AU" dirty="0">
              <a:latin typeface="Arial" pitchFamily="-84" charset="0"/>
              <a:ea typeface="Arial" pitchFamily="-84" charset="0"/>
              <a:cs typeface="Arial" pitchFamily="-8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00D5DA0E-6DD0-6D4B-A2D3-8A7345750CEE}" type="slidenum">
              <a:rPr lang="en-AU">
                <a:latin typeface="Arial" pitchFamily="-84" charset="0"/>
              </a:rPr>
              <a:pPr/>
              <a:t>36</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685800" y="4343400"/>
            <a:ext cx="5486400" cy="4341813"/>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Kerberos assumes a</a:t>
            </a:r>
          </a:p>
          <a:p>
            <a:r>
              <a:rPr lang="en-US" sz="1200" kern="1200" baseline="0" dirty="0">
                <a:solidFill>
                  <a:schemeClr val="tx1"/>
                </a:solidFill>
                <a:latin typeface="Arial" pitchFamily="-107" charset="0"/>
                <a:ea typeface="ＭＳ Ｐゴシック" pitchFamily="-107" charset="-128"/>
                <a:cs typeface="ＭＳ Ｐゴシック" pitchFamily="-107" charset="-128"/>
              </a:rPr>
              <a:t>distributed client/server architecture and employs one or more Kerberos servers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 an authentication service.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first published report on Kerberos [STEI88] listed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requirements.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Secure:  A network eavesdropper should not be able to obtain the necessary</a:t>
            </a:r>
          </a:p>
          <a:p>
            <a:r>
              <a:rPr lang="en-US" sz="1200" kern="1200" baseline="0" dirty="0">
                <a:solidFill>
                  <a:schemeClr val="tx1"/>
                </a:solidFill>
                <a:latin typeface="Arial" pitchFamily="-107" charset="0"/>
                <a:ea typeface="ＭＳ Ｐゴシック" pitchFamily="-107" charset="-128"/>
                <a:cs typeface="ＭＳ Ｐゴシック" pitchFamily="-107" charset="-128"/>
              </a:rPr>
              <a:t>information to impersonate a user. More generally, Kerberos should be strong</a:t>
            </a:r>
          </a:p>
          <a:p>
            <a:r>
              <a:rPr lang="en-US" sz="1200" kern="1200" baseline="0" dirty="0">
                <a:solidFill>
                  <a:schemeClr val="tx1"/>
                </a:solidFill>
                <a:latin typeface="Arial" pitchFamily="-107" charset="0"/>
                <a:ea typeface="ＭＳ Ｐゴシック" pitchFamily="-107" charset="-128"/>
                <a:cs typeface="ＭＳ Ｐゴシック" pitchFamily="-107" charset="-128"/>
              </a:rPr>
              <a:t>enough that a potential opponent does not find it to be the weak link.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Reliable:  For all services that rely on Kerberos for access control, lack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availability of the Kerberos service means lack of availability of the supported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 Hence, Kerberos should be highly reliable and should employ a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architecture with one system able to back up another.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Transparent:  Ideally, the user should not be aware that authentication is taking</a:t>
            </a:r>
          </a:p>
          <a:p>
            <a:r>
              <a:rPr lang="en-US" sz="1200" kern="1200" baseline="0" dirty="0">
                <a:solidFill>
                  <a:schemeClr val="tx1"/>
                </a:solidFill>
                <a:latin typeface="Arial" pitchFamily="-107" charset="0"/>
                <a:ea typeface="ＭＳ Ｐゴシック" pitchFamily="-107" charset="-128"/>
                <a:cs typeface="ＭＳ Ｐゴシック" pitchFamily="-107" charset="-128"/>
              </a:rPr>
              <a:t>place beyond the requirement to enter a password.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Scalable:  The system should be capable of supporting large numbers of clients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servers. This suggests a modular, distributed architecture.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To support these requirements, the overall scheme of Kerberos is that of a</a:t>
            </a:r>
          </a:p>
          <a:p>
            <a:r>
              <a:rPr lang="en-US" sz="1200" kern="1200" baseline="0" dirty="0">
                <a:solidFill>
                  <a:schemeClr val="tx1"/>
                </a:solidFill>
                <a:latin typeface="Arial" pitchFamily="-107" charset="0"/>
                <a:ea typeface="ＭＳ Ｐゴシック" pitchFamily="-107" charset="-128"/>
                <a:cs typeface="ＭＳ Ｐゴシック" pitchFamily="-107" charset="-128"/>
              </a:rPr>
              <a:t>trusted third-party authentication service that uses a protocol based on that proposed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Needham and Schroeder [NEED78], which was discussed in Section 15.2.</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It is trusted in the sense that clients and servers trust Kerberos to mediate their</a:t>
            </a:r>
          </a:p>
          <a:p>
            <a:r>
              <a:rPr lang="en-US" sz="1200" kern="1200" baseline="0" dirty="0">
                <a:solidFill>
                  <a:schemeClr val="tx1"/>
                </a:solidFill>
                <a:latin typeface="Arial" pitchFamily="-107" charset="0"/>
                <a:ea typeface="ＭＳ Ｐゴシック" pitchFamily="-107" charset="-128"/>
                <a:cs typeface="ＭＳ Ｐゴシック" pitchFamily="-107" charset="-128"/>
              </a:rPr>
              <a:t>mutual authentication. Assuming the Kerberos protocol is well designed, then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service is secure if the Kerberos server itself is secure.</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89DA2405-2CA9-AB46-8444-2081C71B842D}" type="slidenum">
              <a:rPr lang="en-AU">
                <a:latin typeface="Arial" pitchFamily="-84" charset="0"/>
              </a:rPr>
              <a:pPr/>
              <a:t>37</a:t>
            </a:fld>
            <a:endParaRPr lang="en-AU" dirty="0">
              <a:latin typeface="Arial" pitchFamily="-8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Version 4 of Kerberos makes use of DES, in a rather elaborate protocol, to provide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authentication service. Viewing the protocol as a whole, it is difficult to see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need for the many elements contained therein. Therefore, we adopt a strategy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Bill Bryant of Project Athena [BRYA88] and build up to the full protocol by looking</a:t>
            </a:r>
          </a:p>
          <a:p>
            <a:r>
              <a:rPr lang="en-US" sz="1200" kern="1200" baseline="0" dirty="0">
                <a:solidFill>
                  <a:schemeClr val="tx1"/>
                </a:solidFill>
                <a:latin typeface="Arial" pitchFamily="-107" charset="0"/>
                <a:ea typeface="ＭＳ Ｐゴシック" pitchFamily="-107" charset="-128"/>
                <a:cs typeface="ＭＳ Ｐゴシック" pitchFamily="-107" charset="-128"/>
              </a:rPr>
              <a:t>first at several hypothetical dialogues. Each successive dialogue adds additional</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complexity to counter security vulnerabilities revealed in the preceding dialogue.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 an unprotected network environment, any</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 can apply to any server for service. The obvious security risk is that of impersonation.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 opponent can pretend to be another client and obtain unauthorized</a:t>
            </a:r>
          </a:p>
          <a:p>
            <a:r>
              <a:rPr lang="en-US" sz="1200" kern="1200" baseline="0" dirty="0">
                <a:solidFill>
                  <a:schemeClr val="tx1"/>
                </a:solidFill>
                <a:latin typeface="Arial" pitchFamily="-107" charset="0"/>
                <a:ea typeface="ＭＳ Ｐゴシック" pitchFamily="-107" charset="-128"/>
                <a:cs typeface="ＭＳ Ｐゴシック" pitchFamily="-107" charset="-128"/>
              </a:rPr>
              <a:t>privileges on server machines. To counter this threat, servers must be able to</a:t>
            </a:r>
          </a:p>
          <a:p>
            <a:r>
              <a:rPr lang="en-US" sz="1200" kern="1200" baseline="0" dirty="0">
                <a:solidFill>
                  <a:schemeClr val="tx1"/>
                </a:solidFill>
                <a:latin typeface="Arial" pitchFamily="-107" charset="0"/>
                <a:ea typeface="ＭＳ Ｐゴシック" pitchFamily="-107" charset="-128"/>
                <a:cs typeface="ＭＳ Ｐゴシック" pitchFamily="-107" charset="-128"/>
              </a:rPr>
              <a:t>confirm the identities of clients who request service. Each server can be required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undertake this task for each client/server interaction, but in an open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places a substantial burden on each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 alternative is to use an authentication server (AS) that knows the passwords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all users and stores these in a centralized database. In addition, the AS</a:t>
            </a:r>
          </a:p>
          <a:p>
            <a:r>
              <a:rPr lang="en-US" sz="1200" kern="1200" baseline="0" dirty="0">
                <a:solidFill>
                  <a:schemeClr val="tx1"/>
                </a:solidFill>
                <a:latin typeface="Arial" pitchFamily="-107" charset="0"/>
                <a:ea typeface="ＭＳ Ｐゴシック" pitchFamily="-107" charset="-128"/>
                <a:cs typeface="ＭＳ Ｐゴシック" pitchFamily="-107" charset="-128"/>
              </a:rPr>
              <a:t>shares a unique secret key with each server. These keys have been distributed physically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or in some other secure manner.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AS checks its database to see if the user has supplied the proper</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for this user ID and whether this user is permitted access to server V. If</a:t>
            </a:r>
          </a:p>
          <a:p>
            <a:r>
              <a:rPr lang="en-US" sz="1200" kern="1200" baseline="0" dirty="0">
                <a:solidFill>
                  <a:schemeClr val="tx1"/>
                </a:solidFill>
                <a:latin typeface="Arial" pitchFamily="-107" charset="0"/>
                <a:ea typeface="ＭＳ Ｐゴシック" pitchFamily="-107" charset="-128"/>
                <a:cs typeface="ＭＳ Ｐゴシック" pitchFamily="-107" charset="-128"/>
              </a:rPr>
              <a:t>both tests are passed, the AS accepts the user as authentic and must now convince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server that this user is authentic. To do so, the AS creates a ticket  that contains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user’s ID and network address and the server’s ID. This ticket is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using the secret key shared by the AS and this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TGS, issues tickets to users who have been authenticated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AS. Thus, the user first requests a ticket-granting ticket from the AS.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 module in the user workstation saves this ticket. Each time the user requires</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 to a new service, the client applies to the TGS, using the ticket to authenticate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itself. The TGS then grants a ticket for the particular service. The client saves</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service-granting ticket and uses it to authenticate its user to a server each time</a:t>
            </a:r>
          </a:p>
          <a:p>
            <a:r>
              <a:rPr lang="en-US" sz="1200" kern="1200" baseline="0" dirty="0">
                <a:solidFill>
                  <a:schemeClr val="tx1"/>
                </a:solidFill>
                <a:latin typeface="Arial" pitchFamily="-107" charset="0"/>
                <a:ea typeface="ＭＳ Ｐゴシック" pitchFamily="-107" charset="-128"/>
                <a:cs typeface="ＭＳ Ｐゴシック" pitchFamily="-107" charset="-128"/>
              </a:rPr>
              <a:t>a particular service is requested.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only the correct user should know the password, only the correct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recover the ticket. Thus, we have used the password to obtain credentials from</a:t>
            </a:r>
          </a:p>
          <a:p>
            <a:r>
              <a:rPr lang="en-US" sz="1200" kern="1200" baseline="0" dirty="0">
                <a:solidFill>
                  <a:schemeClr val="tx1"/>
                </a:solidFill>
                <a:latin typeface="Arial" pitchFamily="-107" charset="0"/>
                <a:ea typeface="ＭＳ Ｐゴシック" pitchFamily="-107" charset="-128"/>
                <a:cs typeface="ＭＳ Ｐゴシック" pitchFamily="-107" charset="-128"/>
              </a:rPr>
              <a:t>Kerberos without having to transmit the password in plaintext. The ticket itself</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consists of the ID and network address of the user, and the ID of the TGS.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corresponds to the first scenario. The idea is that the client can use this ticket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 multiple service</a:t>
            </a:r>
            <a:r>
              <a:rPr lang="en-US" sz="1200" b="0" kern="1200" baseline="0" dirty="0">
                <a:solidFill>
                  <a:schemeClr val="tx1"/>
                </a:solidFill>
                <a:latin typeface="Arial" pitchFamily="-107" charset="0"/>
                <a:ea typeface="ＭＳ Ｐゴシック" pitchFamily="-107" charset="-128"/>
                <a:cs typeface="ＭＳ Ｐゴシック" pitchFamily="-107" charset="-128"/>
              </a:rPr>
              <a:t>-granting tickets. So the ticket-granting ticket is to be reusable.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However, we do not wish an opponent to be able to capture the ticket and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use it. Consider the following scenario: An opponent captures the login ticket and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waits until the user has logged off his or her workstation. Then the opponent either</a:t>
            </a:r>
          </a:p>
          <a:p>
            <a:r>
              <a:rPr lang="en-US" sz="1200" b="0" kern="1200" baseline="0" dirty="0">
                <a:solidFill>
                  <a:schemeClr val="tx1"/>
                </a:solidFill>
                <a:latin typeface="Arial" pitchFamily="-107" charset="0"/>
                <a:ea typeface="ＭＳ Ｐゴシック" pitchFamily="-107" charset="-128"/>
                <a:cs typeface="ＭＳ Ｐゴシック" pitchFamily="-107" charset="-128"/>
              </a:rPr>
              <a:t>gains access to that workstation or configures his workstation with the same network</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address as that of the victim. The opponent would be able to reuse the ticket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 to spoof the TGS. To counter this, the ticket includes a timestamp, indicating the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date and time at which the ticket was issued, and a lifetime, indicating the length</a:t>
            </a:r>
          </a:p>
          <a:p>
            <a:r>
              <a:rPr lang="en-US" sz="1200" b="0" kern="1200" baseline="0" dirty="0">
                <a:solidFill>
                  <a:schemeClr val="tx1"/>
                </a:solidFill>
                <a:latin typeface="Arial" pitchFamily="-107" charset="0"/>
                <a:ea typeface="ＭＳ Ｐゴシック" pitchFamily="-107" charset="-128"/>
                <a:cs typeface="ＭＳ Ｐゴシック" pitchFamily="-107" charset="-128"/>
              </a:rPr>
              <a:t>of time for which the ticket is valid (e.g., eight hours). Thus, the client now has a</a:t>
            </a:r>
          </a:p>
          <a:p>
            <a:r>
              <a:rPr lang="en-US" sz="1200" b="0" kern="1200" baseline="0" dirty="0">
                <a:solidFill>
                  <a:schemeClr val="tx1"/>
                </a:solidFill>
                <a:latin typeface="Arial" pitchFamily="-107" charset="0"/>
                <a:ea typeface="ＭＳ Ｐゴシック" pitchFamily="-107" charset="-128"/>
                <a:cs typeface="ＭＳ Ｐゴシック" pitchFamily="-107" charset="-128"/>
              </a:rPr>
              <a:t>reusable ticket and need not bother the user for a password for each new service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request. Finally, note that the ticket-granting ticket is encrypted with a secret key</a:t>
            </a:r>
          </a:p>
          <a:p>
            <a:r>
              <a:rPr lang="en-US" sz="1200" b="0" kern="1200" baseline="0" dirty="0">
                <a:solidFill>
                  <a:schemeClr val="tx1"/>
                </a:solidFill>
                <a:latin typeface="Arial" pitchFamily="-107" charset="0"/>
                <a:ea typeface="ＭＳ Ｐゴシック" pitchFamily="-107" charset="-128"/>
                <a:cs typeface="ＭＳ Ｐゴシック" pitchFamily="-107" charset="-128"/>
              </a:rPr>
              <a:t>known only to the AS and the TGS. This prevents alteration of the ticket. The ticket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is reencrypted with a key based on the user’s password. This assures that the ticket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can be recovered only by the correct user, providing the authentication.</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 The service-granting ticket has the same structure as the ticket-granting ticket.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Indeed, because the TGS is a server, we would expect that the same elements are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needed to authenticate a client to the TGS and to authenticate a client to an application</a:t>
            </a:r>
          </a:p>
          <a:p>
            <a:r>
              <a:rPr lang="en-US" sz="1200" b="0" kern="1200" baseline="0" dirty="0">
                <a:solidFill>
                  <a:schemeClr val="tx1"/>
                </a:solidFill>
                <a:latin typeface="Arial" pitchFamily="-107" charset="0"/>
                <a:ea typeface="ＭＳ Ｐゴシック" pitchFamily="-107" charset="-128"/>
                <a:cs typeface="ＭＳ Ｐゴシック" pitchFamily="-107" charset="-128"/>
              </a:rPr>
              <a:t>server. Again, the ticket contains a timestamp and lifetime. If the user wants</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access to the same service at a later time, the client can simply use the previously</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acquired service-granting ticket and need not bother the user for a password. Note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that the ticket is encrypted with a secret key known only to the TGS and the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server, preventing alteration.</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heart of the first problem is the lifetime associated with the ticket-granting ticket.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If this lifetime is very short (e.g., minutes), then the user will be repeatedly asked</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 password. If the lifetime is long (e.g., hours), then an opponent has a greater</a:t>
            </a:r>
          </a:p>
          <a:p>
            <a:r>
              <a:rPr lang="en-US" sz="1200" kern="1200" baseline="0" dirty="0">
                <a:solidFill>
                  <a:schemeClr val="tx1"/>
                </a:solidFill>
                <a:latin typeface="Arial" pitchFamily="-107" charset="0"/>
                <a:ea typeface="ＭＳ Ｐゴシック" pitchFamily="-107" charset="-128"/>
                <a:cs typeface="ＭＳ Ｐゴシック" pitchFamily="-107" charset="-128"/>
              </a:rPr>
              <a:t>opportunity for replay. An opponent could eavesdrop on the network and capture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a copy of the ticket-granting ticket and then wait for the legitimate user to log out.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the opponent could forge the legitimate user’s network address and send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of step (3) to the TGS. This would give the opponent unlimited access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resources and files available to the legitimate user.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Similarly, if an opponent captures a service-granting ticket and uses it before it</a:t>
            </a:r>
          </a:p>
          <a:p>
            <a:r>
              <a:rPr lang="en-US" sz="1200" kern="1200" baseline="0" dirty="0">
                <a:solidFill>
                  <a:schemeClr val="tx1"/>
                </a:solidFill>
                <a:latin typeface="Arial" pitchFamily="-107" charset="0"/>
                <a:ea typeface="ＭＳ Ｐゴシック" pitchFamily="-107" charset="-128"/>
                <a:cs typeface="ＭＳ Ｐゴシック" pitchFamily="-107" charset="-128"/>
              </a:rPr>
              <a:t>expires, the opponent has access to the corresponding service.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Thus, we arrive at an additional requirement. A network service (the TGS or</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application service) must be able to prove that the person using a ticket is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same person to whom that ticket was issued.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second problem is that there may be a requirement for servers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authenticate themselves to users. Without such authentication, an opponent could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sabotage the configuration so that messages to a server were directed to another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location. The false server would then be in a position to act as a real server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capture any information from the user and deny the true service to the user.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38</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3F479181-DD62-3449-80D8-1B7D7FA4EBEC}" type="slidenum">
              <a:rPr lang="en-AU">
                <a:latin typeface="Arial" pitchFamily="-84" charset="0"/>
              </a:rPr>
              <a:pPr/>
              <a:t>39</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a:t>
            </a:r>
            <a:r>
              <a:rPr lang="en-US" sz="1200" b="0" kern="1200" baseline="0" dirty="0">
                <a:solidFill>
                  <a:schemeClr val="tx1"/>
                </a:solidFill>
                <a:latin typeface="Arial" pitchFamily="-107" charset="0"/>
                <a:ea typeface="ＭＳ Ｐゴシック" pitchFamily="-107" charset="-128"/>
                <a:cs typeface="ＭＳ Ｐゴシック" pitchFamily="-107" charset="-128"/>
              </a:rPr>
              <a:t>15.1, shows the actual Kerberos protocol.</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Table 15.1a shows the technique for distributing the session key. As before,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the client sends a message to the AS requesting access to the TGS. The AS responds</a:t>
            </a:r>
          </a:p>
          <a:p>
            <a:r>
              <a:rPr lang="en-US" sz="1200" b="0" kern="1200" baseline="0" dirty="0">
                <a:solidFill>
                  <a:schemeClr val="tx1"/>
                </a:solidFill>
                <a:latin typeface="Arial" pitchFamily="-107" charset="0"/>
                <a:ea typeface="ＭＳ Ｐゴシック" pitchFamily="-107" charset="-128"/>
                <a:cs typeface="ＭＳ Ｐゴシック" pitchFamily="-107" charset="-128"/>
              </a:rPr>
              <a:t>with a message, encrypted with a key derived from the user’s password that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contains the ticket. The encrypted message also contains a copy of the session key,</a:t>
            </a:r>
          </a:p>
          <a:p>
            <a:r>
              <a:rPr lang="en-US" sz="1200" b="0" kern="1200" baseline="0" dirty="0">
                <a:solidFill>
                  <a:schemeClr val="tx1"/>
                </a:solidFill>
                <a:latin typeface="Arial" pitchFamily="-107" charset="0"/>
                <a:ea typeface="ＭＳ Ｐゴシック" pitchFamily="-107" charset="-128"/>
                <a:cs typeface="ＭＳ Ｐゴシック" pitchFamily="-107" charset="-128"/>
              </a:rPr>
              <a:t>where the subscripts indicate that this is a session key for C and TGS. Because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this session key is inside the message encrypted with K</a:t>
            </a:r>
            <a:r>
              <a:rPr lang="en-US" sz="1200" b="0" kern="1200" baseline="-25000" dirty="0">
                <a:solidFill>
                  <a:schemeClr val="tx1"/>
                </a:solidFill>
                <a:latin typeface="Arial" pitchFamily="-107" charset="0"/>
                <a:ea typeface="ＭＳ Ｐゴシック" pitchFamily="-107" charset="-128"/>
                <a:cs typeface="ＭＳ Ｐゴシック" pitchFamily="-107" charset="-128"/>
              </a:rPr>
              <a:t>c </a:t>
            </a:r>
            <a:r>
              <a:rPr lang="en-US" sz="1200" b="0" kern="1200" baseline="0" dirty="0">
                <a:solidFill>
                  <a:schemeClr val="tx1"/>
                </a:solidFill>
                <a:latin typeface="Arial" pitchFamily="-107" charset="0"/>
                <a:ea typeface="ＭＳ Ｐゴシック" pitchFamily="-107" charset="-128"/>
                <a:cs typeface="ＭＳ Ｐゴシック" pitchFamily="-107" charset="-128"/>
              </a:rPr>
              <a:t>, only the user’s client can</a:t>
            </a:r>
          </a:p>
          <a:p>
            <a:r>
              <a:rPr lang="en-US" sz="1200" b="0" kern="1200" baseline="0" dirty="0">
                <a:solidFill>
                  <a:schemeClr val="tx1"/>
                </a:solidFill>
                <a:latin typeface="Arial" pitchFamily="-107" charset="0"/>
                <a:ea typeface="ＭＳ Ｐゴシック" pitchFamily="-107" charset="-128"/>
                <a:cs typeface="ＭＳ Ｐゴシック" pitchFamily="-107" charset="-128"/>
              </a:rPr>
              <a:t>read it. The same session key is included in the ticket, which can be read only by</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the TGS. Thus, the session key has been securely delivered to both C and the TGS.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Armed with the ticket and the session key, C is ready to approach the TGS.</a:t>
            </a:r>
          </a:p>
          <a:p>
            <a:r>
              <a:rPr lang="en-US" sz="1200" kern="1200" baseline="0" dirty="0">
                <a:solidFill>
                  <a:schemeClr val="tx1"/>
                </a:solidFill>
                <a:latin typeface="Arial" pitchFamily="-107" charset="0"/>
                <a:ea typeface="ＭＳ Ｐゴシック" pitchFamily="-107" charset="-128"/>
                <a:cs typeface="ＭＳ Ｐゴシック" pitchFamily="-107" charset="-128"/>
              </a:rPr>
              <a:t>As before, C sends the TGS a message that includes the ticket plus the ID of the requested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[message (3) in Table 15.1b].</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reply from the TGS in message (4) follows the form of message (2).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is encrypted with the session key shared by the TGS and C and includes</a:t>
            </a:r>
          </a:p>
          <a:p>
            <a:r>
              <a:rPr lang="en-US" sz="1200" kern="1200" baseline="0" dirty="0">
                <a:solidFill>
                  <a:schemeClr val="tx1"/>
                </a:solidFill>
                <a:latin typeface="Arial" pitchFamily="-107" charset="0"/>
                <a:ea typeface="ＭＳ Ｐゴシック" pitchFamily="-107" charset="-128"/>
                <a:cs typeface="ＭＳ Ｐゴシック" pitchFamily="-107" charset="-128"/>
              </a:rPr>
              <a:t>a session key to be shared between C and the server V, the ID of V, and the timestamp</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ticket. The ticket itself includes the same session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C now has a reusable service-granting ticket for V. When C presents this ticket,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as shown in message (5), it also sends an authenticator. The server can decrypt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ticket, recover the session key, and decrypt the authenticator.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If mutual authentication is required, the server can reply as shown in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(6) of Table 15.1. The server returns the value of the timestamp from the authenticator,</a:t>
            </a:r>
          </a:p>
          <a:p>
            <a:r>
              <a:rPr lang="en-US" sz="1200" kern="1200" baseline="0" dirty="0">
                <a:solidFill>
                  <a:schemeClr val="tx1"/>
                </a:solidFill>
                <a:latin typeface="Arial" pitchFamily="-107" charset="0"/>
                <a:ea typeface="ＭＳ Ｐゴシック" pitchFamily="-107" charset="-128"/>
                <a:cs typeface="ＭＳ Ｐゴシック" pitchFamily="-107" charset="-128"/>
              </a:rPr>
              <a:t>incremented by 1, and encrypted in the session key. C can decrypt this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recover the incremented timestamp. Because the message was encrypted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session key, C is assured that it could have been created only by V. The contents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message assure C that this is not a replay of an old reply.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Finally, at the conclusion of this process, the client and server share a secret</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This key can be used to encrypt future messages between the two or to exchange</a:t>
            </a:r>
          </a:p>
          <a:p>
            <a:r>
              <a:rPr lang="en-US" sz="1200" kern="1200" baseline="0" dirty="0">
                <a:solidFill>
                  <a:schemeClr val="tx1"/>
                </a:solidFill>
                <a:latin typeface="Arial" pitchFamily="-107" charset="0"/>
                <a:ea typeface="ＭＳ Ｐゴシック" pitchFamily="-107" charset="-128"/>
                <a:cs typeface="ＭＳ Ｐゴシック" pitchFamily="-107" charset="-128"/>
              </a:rPr>
              <a:t>a new random session key for that purpose.</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E783429A-64D8-304B-9200-CBA63D8E1E9A}" type="slidenum">
              <a:rPr lang="en-AU">
                <a:latin typeface="Arial" pitchFamily="-84" charset="0"/>
              </a:rPr>
              <a:pPr/>
              <a:t>40</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sz="1200" kern="1200" baseline="0" dirty="0">
                <a:solidFill>
                  <a:schemeClr val="tx1"/>
                </a:solidFill>
                <a:latin typeface="Arial" pitchFamily="-107" charset="0"/>
                <a:ea typeface="ＭＳ Ｐゴシック" pitchFamily="-107" charset="-128"/>
                <a:cs typeface="ＭＳ Ｐゴシック" pitchFamily="-107" charset="-128"/>
              </a:rPr>
              <a:t> Figure 15.1 provides an overview.</a:t>
            </a:r>
          </a:p>
          <a:p>
            <a:pPr eaLnBrk="1" hangingPunct="1"/>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First, consider the problem of captured ticket-granting tickets and the need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determine that the ticket presenter is the same as the client for whom the ticket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was issued. The threat is that an opponent will steal the ticket and use it before it</a:t>
            </a:r>
          </a:p>
          <a:p>
            <a:r>
              <a:rPr lang="en-US" sz="1200" kern="1200" baseline="0" dirty="0">
                <a:solidFill>
                  <a:schemeClr val="tx1"/>
                </a:solidFill>
                <a:latin typeface="Arial" pitchFamily="-107" charset="0"/>
                <a:ea typeface="ＭＳ Ｐゴシック" pitchFamily="-107" charset="-128"/>
                <a:cs typeface="ＭＳ Ｐゴシック" pitchFamily="-107" charset="-128"/>
              </a:rPr>
              <a:t>expires. To get around this problem, let us have the AS provide both the client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TGS with a secret piece of information in a secure manner. Then the client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prove its identity to the TGS by revealing the secret information—again in a secure</a:t>
            </a:r>
          </a:p>
          <a:p>
            <a:r>
              <a:rPr lang="en-US" sz="1200" kern="1200" baseline="0" dirty="0">
                <a:solidFill>
                  <a:schemeClr val="tx1"/>
                </a:solidFill>
                <a:latin typeface="Arial" pitchFamily="-107" charset="0"/>
                <a:ea typeface="ＭＳ Ｐゴシック" pitchFamily="-107" charset="-128"/>
                <a:cs typeface="ＭＳ Ｐゴシック" pitchFamily="-107" charset="-128"/>
              </a:rPr>
              <a:t>manner. An efficient way of accomplishing this is to use an encryption key as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secure information; this is referred to as a session key in Kerberos.</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15.2 illustrates the Kerberos exchanges among the parties.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41</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ln/>
        </p:spPr>
      </p:sp>
      <p:sp>
        <p:nvSpPr>
          <p:cNvPr id="29699"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For end-to-end encryption, some variation on option 4 has been widely</a:t>
            </a:r>
          </a:p>
          <a:p>
            <a:r>
              <a:rPr lang="en-US" sz="1200" kern="1200" baseline="0" dirty="0">
                <a:solidFill>
                  <a:schemeClr val="tx1"/>
                </a:solidFill>
                <a:latin typeface="Arial" pitchFamily="-107" charset="0"/>
                <a:ea typeface="ＭＳ Ｐゴシック" pitchFamily="-107" charset="-128"/>
                <a:cs typeface="ＭＳ Ｐゴシック" pitchFamily="-107" charset="-128"/>
              </a:rPr>
              <a:t>adopted. In this scheme, a key distribution center is responsible for distributing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keys to pairs of users (hosts, processes, applications) as needed. Each user must</a:t>
            </a:r>
          </a:p>
          <a:p>
            <a:r>
              <a:rPr lang="en-US" sz="1200" kern="1200" baseline="0" dirty="0">
                <a:solidFill>
                  <a:schemeClr val="tx1"/>
                </a:solidFill>
                <a:latin typeface="Arial" pitchFamily="-107" charset="0"/>
                <a:ea typeface="ＭＳ Ｐゴシック" pitchFamily="-107" charset="-128"/>
                <a:cs typeface="ＭＳ Ｐゴシック" pitchFamily="-107" charset="-128"/>
              </a:rPr>
              <a:t>share a unique key with the key distribution center for purposes of key distribution.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use of a key distribution center is based on the use of a hierarchy of keys.</a:t>
            </a:r>
          </a:p>
          <a:p>
            <a:r>
              <a:rPr lang="en-US" sz="1200" kern="1200" baseline="0" dirty="0">
                <a:solidFill>
                  <a:schemeClr val="tx1"/>
                </a:solidFill>
                <a:latin typeface="Arial" pitchFamily="-107" charset="0"/>
                <a:ea typeface="ＭＳ Ｐゴシック" pitchFamily="-107" charset="-128"/>
                <a:cs typeface="ＭＳ Ｐゴシック" pitchFamily="-107" charset="-128"/>
              </a:rPr>
              <a:t>At a minimum, two levels of keys are used (Figure 14.2). Communication between</a:t>
            </a:r>
          </a:p>
          <a:p>
            <a:r>
              <a:rPr lang="en-US" sz="1200" kern="1200" baseline="0" dirty="0">
                <a:solidFill>
                  <a:schemeClr val="tx1"/>
                </a:solidFill>
                <a:latin typeface="Arial" pitchFamily="-107" charset="0"/>
                <a:ea typeface="ＭＳ Ｐゴシック" pitchFamily="-107" charset="-128"/>
                <a:cs typeface="ＭＳ Ｐゴシック" pitchFamily="-107" charset="-128"/>
              </a:rPr>
              <a:t>end systems is encrypted using a temporary key, often referred to as a session key .</a:t>
            </a: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the session key is used for the duration of a logical connection, such as a</a:t>
            </a:r>
          </a:p>
          <a:p>
            <a:r>
              <a:rPr lang="en-US" sz="1200" kern="1200" baseline="0" dirty="0">
                <a:solidFill>
                  <a:schemeClr val="tx1"/>
                </a:solidFill>
                <a:latin typeface="Arial" pitchFamily="-107" charset="0"/>
                <a:ea typeface="ＭＳ Ｐゴシック" pitchFamily="-107" charset="-128"/>
                <a:cs typeface="ＭＳ Ｐゴシック" pitchFamily="-107" charset="-128"/>
              </a:rPr>
              <a:t>frame relay connection or transport connection, and then discarded. Each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is obtained from the key distribution center over the same networking facilities</a:t>
            </a:r>
          </a:p>
          <a:p>
            <a:r>
              <a:rPr lang="en-US" sz="1200" kern="1200" baseline="0" dirty="0">
                <a:solidFill>
                  <a:schemeClr val="tx1"/>
                </a:solidFill>
                <a:latin typeface="Arial" pitchFamily="-107" charset="0"/>
                <a:ea typeface="ＭＳ Ｐゴシック" pitchFamily="-107" charset="-128"/>
                <a:cs typeface="ＭＳ Ｐゴシック" pitchFamily="-107" charset="-128"/>
              </a:rPr>
              <a:t> used for end-user communication. Accordingly, session keys are transmitted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encrypted form, using a master key  that is shared by the key distribution center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an end system or user.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For each end system or user, there is a unique master key that it shares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key distribution center. Of course, these master keys must be distributed in some</a:t>
            </a:r>
          </a:p>
          <a:p>
            <a:r>
              <a:rPr lang="en-US" sz="1200" kern="1200" baseline="0" dirty="0">
                <a:solidFill>
                  <a:schemeClr val="tx1"/>
                </a:solidFill>
                <a:latin typeface="Arial" pitchFamily="-107" charset="0"/>
                <a:ea typeface="ＭＳ Ｐゴシック" pitchFamily="-107" charset="-128"/>
                <a:cs typeface="ＭＳ Ｐゴシック" pitchFamily="-107" charset="-128"/>
              </a:rPr>
              <a:t>fashion. However, the scale of the problem is vastly reduced. If there are N  entities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wish to communicate in pairs, then, as was mentioned, as many as [N (N -  1)]/2</a:t>
            </a:r>
          </a:p>
          <a:p>
            <a:r>
              <a:rPr lang="en-US" sz="1200" kern="1200" baseline="0" dirty="0">
                <a:solidFill>
                  <a:schemeClr val="tx1"/>
                </a:solidFill>
                <a:latin typeface="Arial" pitchFamily="-107" charset="0"/>
                <a:ea typeface="ＭＳ Ｐゴシック" pitchFamily="-107" charset="-128"/>
                <a:cs typeface="ＭＳ Ｐゴシック" pitchFamily="-107" charset="-128"/>
              </a:rPr>
              <a:t>session keys are needed at any one time. However, only N  master keys are required,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one for each entity. Thus, master keys can be distributed in some non-cryptographic</a:t>
            </a:r>
          </a:p>
          <a:p>
            <a:r>
              <a:rPr lang="en-US" sz="1200" kern="1200" baseline="0" dirty="0">
                <a:solidFill>
                  <a:schemeClr val="tx1"/>
                </a:solidFill>
                <a:latin typeface="Arial" pitchFamily="-107" charset="0"/>
                <a:ea typeface="ＭＳ Ｐゴシック" pitchFamily="-107" charset="-128"/>
                <a:cs typeface="ＭＳ Ｐゴシック" pitchFamily="-107" charset="-128"/>
              </a:rPr>
              <a:t>way, such as physical delivery.</a:t>
            </a:r>
            <a:endParaRPr lang="en-US" dirty="0">
              <a:latin typeface="Arial" pitchFamily="-84" charset="0"/>
              <a:ea typeface="ＭＳ Ｐゴシック" pitchFamily="-84" charset="-128"/>
              <a:cs typeface="ＭＳ Ｐゴシック" pitchFamily="-84" charset="-128"/>
            </a:endParaRPr>
          </a:p>
        </p:txBody>
      </p:sp>
      <p:sp>
        <p:nvSpPr>
          <p:cNvPr id="29700" name="Slide Number Placeholder 3"/>
          <p:cNvSpPr>
            <a:spLocks noGrp="1"/>
          </p:cNvSpPr>
          <p:nvPr>
            <p:ph type="sldNum" sz="quarter" idx="5"/>
          </p:nvPr>
        </p:nvSpPr>
        <p:spPr>
          <a:noFill/>
        </p:spPr>
        <p:txBody>
          <a:bodyPr/>
          <a:lstStyle/>
          <a:p>
            <a:fld id="{0ACEA31A-520D-304F-A38B-1F1887CC10F1}" type="slidenum">
              <a:rPr lang="en-AU" smtClean="0">
                <a:latin typeface="Arial" pitchFamily="-84" charset="0"/>
              </a:rPr>
              <a:pPr/>
              <a:t>6</a:t>
            </a:fld>
            <a:endParaRPr lang="en-AU" dirty="0">
              <a:latin typeface="Arial" pitchFamily="-8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15.2</a:t>
            </a:r>
          </a:p>
          <a:p>
            <a:r>
              <a:rPr lang="en-US" sz="1200" kern="1200" baseline="0" dirty="0">
                <a:solidFill>
                  <a:schemeClr val="tx1"/>
                </a:solidFill>
                <a:latin typeface="Arial" pitchFamily="-107" charset="0"/>
                <a:ea typeface="ＭＳ Ｐゴシック" pitchFamily="-107" charset="-128"/>
                <a:cs typeface="ＭＳ Ｐゴシック" pitchFamily="-107" charset="-128"/>
              </a:rPr>
              <a:t>summarizes the justification for each of the elements in the Kerberos protocol.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Page 1 – authentication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42</a:t>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Page 2 – ticket-granting service exchange</a:t>
            </a:r>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43</a:t>
            </a:fld>
            <a:endParaRPr lang="en-AU"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Page 3 – client/server authentication exchange</a:t>
            </a:r>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44</a:t>
            </a:fld>
            <a:endParaRPr lang="en-AU"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full-service Kerberos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consisting of a Kerberos server, a number of clients, and a number of application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servers requires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Kerberos server must have the user ID and hashed passwords of all participating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in its database. All users are registered with the Kerberos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The Kerberos server must share a secret key with each server. All servers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registered with the Kerberos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Networks of clients and servers under different administrative organizations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constitute different realms. That is, it generally is not practical or does not</a:t>
            </a:r>
          </a:p>
          <a:p>
            <a:r>
              <a:rPr lang="en-US" sz="1200" kern="1200" baseline="0" dirty="0">
                <a:solidFill>
                  <a:schemeClr val="tx1"/>
                </a:solidFill>
                <a:latin typeface="Arial" pitchFamily="-107" charset="0"/>
                <a:ea typeface="ＭＳ Ｐゴシック" pitchFamily="-107" charset="-128"/>
                <a:cs typeface="ＭＳ Ｐゴシック" pitchFamily="-107" charset="-128"/>
              </a:rPr>
              <a:t>conform to administrative policy to have users and servers in one administrative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domain registered with a Kerberos server elsewhere. However, users in one realm</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need access to servers in other realms, and some servers may be willing to provide</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to users from other realms, provided that those users are authenticated.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Kerberos provides a mechanism for supporting such interrealm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two realms to support interrealm authentication, a third requirement is added: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The Kerberos server in each interoperating realm shares a secret key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in the other realm. The two Kerberos servers are registered with each other.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scheme requires that the Kerberos server in one realm trust the Kerberos</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in the other realm to authenticate its users. Furthermore, the participating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servers in the second realm must also be willing to trust the Kerberos server in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first realm.</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45</a:t>
            </a:fld>
            <a:endParaRPr lang="en-AU"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0770E327-E019-774B-9FA7-1C2C394FF967}" type="slidenum">
              <a:rPr lang="en-AU">
                <a:latin typeface="Arial" pitchFamily="-84" charset="0"/>
              </a:rPr>
              <a:pPr/>
              <a:t>46</a:t>
            </a:fld>
            <a:endParaRPr lang="en-AU" dirty="0">
              <a:latin typeface="Arial" pitchFamily="-84" charset="0"/>
            </a:endParaRPr>
          </a:p>
        </p:txBody>
      </p:sp>
      <p:sp>
        <p:nvSpPr>
          <p:cNvPr id="48131" name="Rectangle 1026"/>
          <p:cNvSpPr>
            <a:spLocks noGrp="1" noRot="1" noChangeAspect="1" noChangeArrowheads="1" noTextEdit="1"/>
          </p:cNvSpPr>
          <p:nvPr>
            <p:ph type="sldImg"/>
          </p:nvPr>
        </p:nvSpPr>
        <p:spPr>
          <a:ln/>
        </p:spPr>
      </p:sp>
      <p:sp>
        <p:nvSpPr>
          <p:cNvPr id="481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Kerberos realm is a set of managed nodes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share the same Kerberos database. The Kerberos database resides on the Kerberos</a:t>
            </a:r>
          </a:p>
          <a:p>
            <a:r>
              <a:rPr lang="en-US" sz="1200" kern="1200" baseline="0" dirty="0">
                <a:solidFill>
                  <a:schemeClr val="tx1"/>
                </a:solidFill>
                <a:latin typeface="Arial" pitchFamily="-107" charset="0"/>
                <a:ea typeface="ＭＳ Ｐゴシック" pitchFamily="-107" charset="-128"/>
                <a:cs typeface="ＭＳ Ｐゴシック" pitchFamily="-107" charset="-128"/>
              </a:rPr>
              <a:t>master</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computer system, which should be kept in a physically secure room. A read-only</a:t>
            </a:r>
          </a:p>
          <a:p>
            <a:r>
              <a:rPr lang="en-US" sz="1200" kern="1200" baseline="0" dirty="0">
                <a:solidFill>
                  <a:schemeClr val="tx1"/>
                </a:solidFill>
                <a:latin typeface="Arial" pitchFamily="-107" charset="0"/>
                <a:ea typeface="ＭＳ Ｐゴシック" pitchFamily="-107" charset="-128"/>
                <a:cs typeface="ＭＳ Ｐゴシック" pitchFamily="-107" charset="-128"/>
              </a:rPr>
              <a:t>copy of the Kerberos database might also reside on other Kerberos computer</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systems. However, all changes to the database must be made on the master computer</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Changing or accessing the contents of a Kerberos database requires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Kerberos master password.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related concept is that of a Kerberos principal ,</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is a service or user that is known to the Kerberos system. Each Kerberos</a:t>
            </a:r>
          </a:p>
          <a:p>
            <a:r>
              <a:rPr lang="en-US" sz="1200" kern="1200" baseline="0" dirty="0">
                <a:solidFill>
                  <a:schemeClr val="tx1"/>
                </a:solidFill>
                <a:latin typeface="Arial" pitchFamily="-107" charset="0"/>
                <a:ea typeface="ＭＳ Ｐゴシック" pitchFamily="-107" charset="-128"/>
                <a:cs typeface="ＭＳ Ｐゴシック" pitchFamily="-107" charset="-128"/>
              </a:rPr>
              <a:t> principal is identified by its principal name. Principal names consist of three parts: a</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or user name, an instance name, and a realm name.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47</a:t>
            </a:fld>
            <a:endParaRPr lang="en-AU"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FC0A3D1C-5268-7A44-A7CF-EE2880F80C0B}" type="slidenum">
              <a:rPr lang="en-AU">
                <a:latin typeface="Arial" pitchFamily="-84" charset="0"/>
              </a:rPr>
              <a:pPr/>
              <a:t>48</a:t>
            </a:fld>
            <a:endParaRPr lang="en-AU" dirty="0">
              <a:latin typeface="Arial" pitchFamily="-8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With these ground rules in place, we can describe the mechanism as follows</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15.3): A user wishing service on a server in another realm needs a ticket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server. The user’s client follows the usual procedures to gain access to the local</a:t>
            </a:r>
          </a:p>
          <a:p>
            <a:r>
              <a:rPr lang="en-US" sz="1200" kern="1200" baseline="0" dirty="0">
                <a:solidFill>
                  <a:schemeClr val="tx1"/>
                </a:solidFill>
                <a:latin typeface="Arial" pitchFamily="-107" charset="0"/>
                <a:ea typeface="ＭＳ Ｐゴシック" pitchFamily="-107" charset="-128"/>
                <a:cs typeface="ＭＳ Ｐゴシック" pitchFamily="-107" charset="-128"/>
              </a:rPr>
              <a:t>TGS and then requests a ticket-granting ticket for a remote TGS (TGS in another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realm). The client can then apply to the remote TGS for a service-granting ticket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desired server in the realm of the remote TGS.</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CE099774-B2ED-D44C-9639-30BEAA750E49}" type="slidenum">
              <a:rPr lang="en-AU">
                <a:latin typeface="Arial" pitchFamily="-84" charset="0"/>
              </a:rPr>
              <a:pPr/>
              <a:t>49</a:t>
            </a:fld>
            <a:endParaRPr lang="en-AU" dirty="0">
              <a:latin typeface="Arial"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Version 5 is intended to address the limitations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version 4 in two areas: environmental shortcomings and technical deficiencies.</a:t>
            </a:r>
          </a:p>
          <a:p>
            <a:r>
              <a:rPr lang="en-US" sz="1200" kern="1200" baseline="0" dirty="0">
                <a:solidFill>
                  <a:schemeClr val="tx1"/>
                </a:solidFill>
                <a:latin typeface="Arial" pitchFamily="-107" charset="0"/>
                <a:ea typeface="ＭＳ Ｐゴシック" pitchFamily="-107" charset="-128"/>
                <a:cs typeface="ＭＳ Ｐゴシック" pitchFamily="-107" charset="-128"/>
              </a:rPr>
              <a:t>Let us briefly summarize the improvements in each area.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Kerberos version 4 was developed for use within the Project Athena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accordingly, did not fully address the need to be of general purpose.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led to the following environmental shortcomings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Encryption system dependence:  Version 4 requires the use of DES. Export</a:t>
            </a:r>
          </a:p>
          <a:p>
            <a:r>
              <a:rPr lang="en-US" sz="1200" kern="1200" baseline="0" dirty="0">
                <a:solidFill>
                  <a:schemeClr val="tx1"/>
                </a:solidFill>
                <a:latin typeface="Arial" pitchFamily="-107" charset="0"/>
                <a:ea typeface="ＭＳ Ｐゴシック" pitchFamily="-107" charset="-128"/>
                <a:cs typeface="ＭＳ Ｐゴシック" pitchFamily="-107" charset="-128"/>
              </a:rPr>
              <a:t>restriction on DES as well as doubts about the strength of DES were thus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concern. In version 5, ciphertext is tagged with an encryption-type identifier so</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any encryption technique may be used. Encryption keys are tagged with a</a:t>
            </a:r>
          </a:p>
          <a:p>
            <a:r>
              <a:rPr lang="en-US" sz="1200" kern="1200" baseline="0" dirty="0">
                <a:solidFill>
                  <a:schemeClr val="tx1"/>
                </a:solidFill>
                <a:latin typeface="Arial" pitchFamily="-107" charset="0"/>
                <a:ea typeface="ＭＳ Ｐゴシック" pitchFamily="-107" charset="-128"/>
                <a:cs typeface="ＭＳ Ｐゴシック" pitchFamily="-107" charset="-128"/>
              </a:rPr>
              <a:t>type and a length, allowing the same key to be used in different algorithms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allowing the specification of different variations on a given algorithm.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Internet protocol dependence:  Version 4 requires the use of Internet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(IP) addresses. Other address types, such as the ISO network address, are not</a:t>
            </a:r>
          </a:p>
          <a:p>
            <a:r>
              <a:rPr lang="en-US" sz="1200" kern="1200" baseline="0" dirty="0">
                <a:solidFill>
                  <a:schemeClr val="tx1"/>
                </a:solidFill>
                <a:latin typeface="Arial" pitchFamily="-107" charset="0"/>
                <a:ea typeface="ＭＳ Ｐゴシック" pitchFamily="-107" charset="-128"/>
                <a:cs typeface="ＭＳ Ｐゴシック" pitchFamily="-107" charset="-128"/>
              </a:rPr>
              <a:t>accommodated. Version 5 network addresses are tagged with type and length,</a:t>
            </a:r>
          </a:p>
          <a:p>
            <a:r>
              <a:rPr lang="en-US" sz="1200" kern="1200" baseline="0" dirty="0">
                <a:solidFill>
                  <a:schemeClr val="tx1"/>
                </a:solidFill>
                <a:latin typeface="Arial" pitchFamily="-107" charset="0"/>
                <a:ea typeface="ＭＳ Ｐゴシック" pitchFamily="-107" charset="-128"/>
                <a:cs typeface="ＭＳ Ｐゴシック" pitchFamily="-107" charset="-128"/>
              </a:rPr>
              <a:t>allowing any network address type to be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Message byte ordering:  In version 4, the sender of a message employs a byte</a:t>
            </a:r>
          </a:p>
          <a:p>
            <a:r>
              <a:rPr lang="en-US" sz="1200" kern="1200" baseline="0" dirty="0">
                <a:solidFill>
                  <a:schemeClr val="tx1"/>
                </a:solidFill>
                <a:latin typeface="Arial" pitchFamily="-107" charset="0"/>
                <a:ea typeface="ＭＳ Ｐゴシック" pitchFamily="-107" charset="-128"/>
                <a:cs typeface="ＭＳ Ｐゴシック" pitchFamily="-107" charset="-128"/>
              </a:rPr>
              <a:t>ordering of its own choosing and tags the message to indicate least significant</a:t>
            </a:r>
          </a:p>
          <a:p>
            <a:r>
              <a:rPr lang="en-US" sz="1200" kern="1200" baseline="0" dirty="0">
                <a:solidFill>
                  <a:schemeClr val="tx1"/>
                </a:solidFill>
                <a:latin typeface="Arial" pitchFamily="-107" charset="0"/>
                <a:ea typeface="ＭＳ Ｐゴシック" pitchFamily="-107" charset="-128"/>
                <a:cs typeface="ＭＳ Ｐゴシック" pitchFamily="-107" charset="-128"/>
              </a:rPr>
              <a:t>byte in lowest address or most significant byte in lowest address. This techniques</a:t>
            </a:r>
          </a:p>
          <a:p>
            <a:r>
              <a:rPr lang="en-US" sz="1200" kern="1200" baseline="0" dirty="0">
                <a:solidFill>
                  <a:schemeClr val="tx1"/>
                </a:solidFill>
                <a:latin typeface="Arial" pitchFamily="-107" charset="0"/>
                <a:ea typeface="ＭＳ Ｐゴシック" pitchFamily="-107" charset="-128"/>
                <a:cs typeface="ＭＳ Ｐゴシック" pitchFamily="-107" charset="-128"/>
              </a:rPr>
              <a:t>works but does not follow established conventions. In version 5, all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structures are defined using Abstract Syntax Notation One (ASN.1)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Basic Encoding Rules (BER), which provide an unambiguous byte ordering.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Ticket lifetime:  Lifetime values in version 4 are encoded in an 8-bit quantity</a:t>
            </a:r>
          </a:p>
          <a:p>
            <a:r>
              <a:rPr lang="en-US" sz="1200" kern="1200" baseline="0" dirty="0">
                <a:solidFill>
                  <a:schemeClr val="tx1"/>
                </a:solidFill>
                <a:latin typeface="Arial" pitchFamily="-107" charset="0"/>
                <a:ea typeface="ＭＳ Ｐゴシック" pitchFamily="-107" charset="-128"/>
                <a:cs typeface="ＭＳ Ｐゴシック" pitchFamily="-107" charset="-128"/>
              </a:rPr>
              <a:t>in units of five minutes. Thus, the maximum lifetime that can be expressed is</a:t>
            </a:r>
          </a:p>
          <a:p>
            <a:r>
              <a:rPr lang="en-US" sz="1200" kern="1200" baseline="0" dirty="0">
                <a:solidFill>
                  <a:schemeClr val="tx1"/>
                </a:solidFill>
                <a:latin typeface="Arial" pitchFamily="-107" charset="0"/>
                <a:ea typeface="ＭＳ Ｐゴシック" pitchFamily="-107" charset="-128"/>
                <a:cs typeface="ＭＳ Ｐゴシック" pitchFamily="-107" charset="-128"/>
              </a:rPr>
              <a:t>2</a:t>
            </a:r>
            <a:r>
              <a:rPr lang="en-US" sz="1200" kern="1200" baseline="30000" dirty="0">
                <a:solidFill>
                  <a:schemeClr val="tx1"/>
                </a:solidFill>
                <a:latin typeface="Arial" pitchFamily="-107" charset="0"/>
                <a:ea typeface="ＭＳ Ｐゴシック" pitchFamily="-107" charset="-128"/>
                <a:cs typeface="ＭＳ Ｐゴシック" pitchFamily="-107" charset="-128"/>
              </a:rPr>
              <a:t>8</a:t>
            </a:r>
            <a:r>
              <a:rPr lang="en-US" sz="1200" kern="1200" baseline="0" dirty="0">
                <a:solidFill>
                  <a:schemeClr val="tx1"/>
                </a:solidFill>
                <a:latin typeface="Arial" pitchFamily="-107" charset="0"/>
                <a:ea typeface="ＭＳ Ｐゴシック" pitchFamily="-107" charset="-128"/>
                <a:cs typeface="ＭＳ Ｐゴシック" pitchFamily="-107" charset="-128"/>
              </a:rPr>
              <a:t> *  5 =  1280 minutes (a little over 21 hours). This may be inadequate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applications (e.g., a long-running simulation that requires valid Kerberos</a:t>
            </a:r>
          </a:p>
          <a:p>
            <a:r>
              <a:rPr lang="en-US" sz="1200" kern="1200" baseline="0" dirty="0">
                <a:solidFill>
                  <a:schemeClr val="tx1"/>
                </a:solidFill>
                <a:latin typeface="Arial" pitchFamily="-107" charset="0"/>
                <a:ea typeface="ＭＳ Ｐゴシック" pitchFamily="-107" charset="-128"/>
                <a:cs typeface="ＭＳ Ｐゴシック" pitchFamily="-107" charset="-128"/>
              </a:rPr>
              <a:t>credentials throughout execution). In version 5, tickets include an explicit start</a:t>
            </a:r>
          </a:p>
          <a:p>
            <a:r>
              <a:rPr lang="en-US" sz="1200" kern="1200" baseline="0" dirty="0">
                <a:solidFill>
                  <a:schemeClr val="tx1"/>
                </a:solidFill>
                <a:latin typeface="Arial" pitchFamily="-107" charset="0"/>
                <a:ea typeface="ＭＳ Ｐゴシック" pitchFamily="-107" charset="-128"/>
                <a:cs typeface="ＭＳ Ｐゴシック" pitchFamily="-107" charset="-128"/>
              </a:rPr>
              <a:t>time and end time, allowing tickets with arbitrary lifetimes.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5. Authentication forwarding:  Version 4 does not allow credentials issued to one</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 to be forwarded to some other host and used by some other client.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capability would enable a client to access a server and have that server access</a:t>
            </a:r>
          </a:p>
          <a:p>
            <a:r>
              <a:rPr lang="en-US" sz="1200" kern="1200" baseline="0" dirty="0">
                <a:solidFill>
                  <a:schemeClr val="tx1"/>
                </a:solidFill>
                <a:latin typeface="Arial" pitchFamily="-107" charset="0"/>
                <a:ea typeface="ＭＳ Ｐゴシック" pitchFamily="-107" charset="-128"/>
                <a:cs typeface="ＭＳ Ｐゴシック" pitchFamily="-107" charset="-128"/>
              </a:rPr>
              <a:t>another server on behalf of the client. For example, a client issues a request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 print server that then accesses the client’s file from a file server, using the client’s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credentials for access. Version 5 provides this capability.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6. Interrealm authentication:  In version 4, interoperability among N  realms</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requires on the order of N</a:t>
            </a:r>
            <a:r>
              <a:rPr lang="en-US" sz="1200" kern="1200" baseline="30000" dirty="0">
                <a:solidFill>
                  <a:schemeClr val="tx1"/>
                </a:solidFill>
                <a:latin typeface="Arial" pitchFamily="-107" charset="0"/>
                <a:ea typeface="ＭＳ Ｐゴシック" pitchFamily="-107" charset="-128"/>
                <a:cs typeface="ＭＳ Ｐゴシック" pitchFamily="-107" charset="-128"/>
              </a:rPr>
              <a:t>2</a:t>
            </a:r>
            <a:r>
              <a:rPr lang="en-US" sz="1200" kern="1200" baseline="0" dirty="0">
                <a:solidFill>
                  <a:schemeClr val="tx1"/>
                </a:solidFill>
                <a:latin typeface="Arial" pitchFamily="-107" charset="0"/>
                <a:ea typeface="ＭＳ Ｐゴシック" pitchFamily="-107" charset="-128"/>
                <a:cs typeface="ＭＳ Ｐゴシック" pitchFamily="-107" charset="-128"/>
              </a:rPr>
              <a:t>  Kerberos-to-Kerberos relationships, as described</a:t>
            </a:r>
          </a:p>
          <a:p>
            <a:r>
              <a:rPr lang="en-US" sz="1200" kern="1200" baseline="0" dirty="0">
                <a:solidFill>
                  <a:schemeClr val="tx1"/>
                </a:solidFill>
                <a:latin typeface="Arial" pitchFamily="-107" charset="0"/>
                <a:ea typeface="ＭＳ Ｐゴシック" pitchFamily="-107" charset="-128"/>
                <a:cs typeface="ＭＳ Ｐゴシック" pitchFamily="-107" charset="-128"/>
              </a:rPr>
              <a:t>earlier. Version 5 supports a method that requires fewer relationships, as</a:t>
            </a:r>
          </a:p>
          <a:p>
            <a:r>
              <a:rPr lang="en-US" sz="1200" kern="1200" baseline="0" dirty="0">
                <a:solidFill>
                  <a:schemeClr val="tx1"/>
                </a:solidFill>
                <a:latin typeface="Arial" pitchFamily="-107" charset="0"/>
                <a:ea typeface="ＭＳ Ｐゴシック" pitchFamily="-107" charset="-128"/>
                <a:cs typeface="ＭＳ Ｐゴシック" pitchFamily="-107" charset="-128"/>
              </a:rPr>
              <a:t>described shortly.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Apart from these environmental limitations, there are technical deficiencies</a:t>
            </a:r>
          </a:p>
          <a:p>
            <a:r>
              <a:rPr lang="en-US" sz="1200" kern="1200" baseline="0" dirty="0">
                <a:solidFill>
                  <a:schemeClr val="tx1"/>
                </a:solidFill>
                <a:latin typeface="Arial" pitchFamily="-107" charset="0"/>
                <a:ea typeface="ＭＳ Ｐゴシック" pitchFamily="-107" charset="-128"/>
                <a:cs typeface="ＭＳ Ｐゴシック" pitchFamily="-107" charset="-128"/>
              </a:rPr>
              <a:t> in the version 4 protocol itself. Most of these deficiencies were documented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[BELL90], and version 5 attempts to address these. The deficiencies are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Double encryption:  Note in Table 15.1 [messages (2) and (4)] that tickets provided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clients are encrypted twice—once with the secret key of the target</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and then again with a secret key known to the client. The second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is not necessary and is computationally wasteful.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PCBC encryption:  Encryption in version 4 makes use of a nonstandard mode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DES known as propagating cipher block chaining  (PCBC).  It has been demonstrated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this mode is vulnerable to an attack involving the interchange of ciphertext</a:t>
            </a:r>
          </a:p>
          <a:p>
            <a:r>
              <a:rPr lang="en-US" sz="1200" kern="1200" baseline="0" dirty="0">
                <a:solidFill>
                  <a:schemeClr val="tx1"/>
                </a:solidFill>
                <a:latin typeface="Arial" pitchFamily="-107" charset="0"/>
                <a:ea typeface="ＭＳ Ｐゴシック" pitchFamily="-107" charset="-128"/>
                <a:cs typeface="ＭＳ Ｐゴシック" pitchFamily="-107" charset="-128"/>
              </a:rPr>
              <a:t>blocks [KOHL89]. PCBC was intended to provide an integrity check as</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 of the encryption operation. Version 5 provides explicit integrity mechanisms,</a:t>
            </a:r>
          </a:p>
          <a:p>
            <a:r>
              <a:rPr lang="en-US" sz="1200" kern="1200" baseline="0" dirty="0">
                <a:solidFill>
                  <a:schemeClr val="tx1"/>
                </a:solidFill>
                <a:latin typeface="Arial" pitchFamily="-107" charset="0"/>
                <a:ea typeface="ＭＳ Ｐゴシック" pitchFamily="-107" charset="-128"/>
                <a:cs typeface="ＭＳ Ｐゴシック" pitchFamily="-107" charset="-128"/>
              </a:rPr>
              <a:t> allowing the standard CBC mode to be used for encryption. In particular, a checksum</a:t>
            </a:r>
          </a:p>
          <a:p>
            <a:r>
              <a:rPr lang="en-US" sz="1200" kern="1200" baseline="0" dirty="0">
                <a:solidFill>
                  <a:schemeClr val="tx1"/>
                </a:solidFill>
                <a:latin typeface="Arial" pitchFamily="-107" charset="0"/>
                <a:ea typeface="ＭＳ Ｐゴシック" pitchFamily="-107" charset="-128"/>
                <a:cs typeface="ＭＳ Ｐゴシック" pitchFamily="-107" charset="-128"/>
              </a:rPr>
              <a:t>or hash code is attached to the message prior to encryption using CBC.</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Session keys:  Each ticket includes a session key that is used by the client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 the authenticator sent to the service associated with that ticket. In addition,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session key may subsequently be used by the client and the server</a:t>
            </a:r>
          </a:p>
          <a:p>
            <a:r>
              <a:rPr lang="en-US" sz="1200" kern="1200" baseline="0" dirty="0">
                <a:solidFill>
                  <a:schemeClr val="tx1"/>
                </a:solidFill>
                <a:latin typeface="Arial" pitchFamily="-107" charset="0"/>
                <a:ea typeface="ＭＳ Ｐゴシック" pitchFamily="-107" charset="-128"/>
                <a:cs typeface="ＭＳ Ｐゴシック" pitchFamily="-107" charset="-128"/>
              </a:rPr>
              <a:t>to protect messages passed during that session. However, because the same</a:t>
            </a:r>
          </a:p>
          <a:p>
            <a:r>
              <a:rPr lang="en-US" sz="1200" kern="1200" baseline="0" dirty="0">
                <a:solidFill>
                  <a:schemeClr val="tx1"/>
                </a:solidFill>
                <a:latin typeface="Arial" pitchFamily="-107" charset="0"/>
                <a:ea typeface="ＭＳ Ｐゴシック" pitchFamily="-107" charset="-128"/>
                <a:cs typeface="ＭＳ Ｐゴシック" pitchFamily="-107" charset="-128"/>
              </a:rPr>
              <a:t>ticket may be used repeatedly to gain service from a particular server, there is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risk that an opponent will replay messages from an old session to the client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or the server. In version 5, it is possible for a client and server to negotiate a</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subsession key, which is to be used only for that one connection. A new access</a:t>
            </a:r>
          </a:p>
          <a:p>
            <a:r>
              <a:rPr lang="en-US" sz="1200" kern="1200" baseline="0" dirty="0">
                <a:solidFill>
                  <a:schemeClr val="tx1"/>
                </a:solidFill>
                <a:latin typeface="Arial" pitchFamily="-107" charset="0"/>
                <a:ea typeface="ＭＳ Ｐゴシック" pitchFamily="-107" charset="-128"/>
                <a:cs typeface="ＭＳ Ｐゴシック" pitchFamily="-107" charset="-128"/>
              </a:rPr>
              <a:t>by the client would result in the use of a new subsession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Password attacks:  Both versions are vulnerable to a password attack.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the AS to the client includes material encrypted with a key 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client’s password.10  An opponent can capture this message and attempt</a:t>
            </a:r>
          </a:p>
          <a:p>
            <a:r>
              <a:rPr lang="en-US" sz="1200" kern="1200" baseline="0" dirty="0">
                <a:solidFill>
                  <a:schemeClr val="tx1"/>
                </a:solidFill>
                <a:latin typeface="Arial" pitchFamily="-107" charset="0"/>
                <a:ea typeface="ＭＳ Ｐゴシック" pitchFamily="-107" charset="-128"/>
                <a:cs typeface="ＭＳ Ｐゴシック" pitchFamily="-107" charset="-128"/>
              </a:rPr>
              <a:t>to decrypt it by trying various passwords. If the result of a test decryption is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proper form, then the opponent has discovered the client’s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may subsequently use it to gain authentication credentials from Kerberos.</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is the same type of password attack described in Chapter 21,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same kinds of countermeasures being applicable. Version 5 does provide a</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 known as pre-authentication, which should make password attacks</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difficult, but it does not prevent them.</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E2A600A4-1B3E-DD4E-92FC-1090F438233F}" type="slidenum">
              <a:rPr lang="en-AU">
                <a:latin typeface="Arial" pitchFamily="-84" charset="0"/>
              </a:rPr>
              <a:pPr/>
              <a:t>50</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solidFill>
            <a:srgbClr val="FFFFFF"/>
          </a:solidFill>
          <a:ln/>
        </p:spPr>
      </p:sp>
      <p:sp>
        <p:nvSpPr>
          <p:cNvPr id="5427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15.3 summarizes the basic version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5 dialogue. This is best explained by comparison with version 4 (Table 15.1).</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In Chapter 14, we presented one approach to the use of public-key encryption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purpose of session-key distribution (Figure 14.9). This protocol assumes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of the two parties is in possession of the current public key of the other. It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not be practical to require this assumption.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protocol using timestamps is provided in [DENN81]</a:t>
            </a:r>
          </a:p>
          <a:p>
            <a:r>
              <a:rPr lang="en-US" sz="1200" kern="1200" baseline="0" dirty="0">
                <a:solidFill>
                  <a:schemeClr val="tx1"/>
                </a:solidFill>
                <a:latin typeface="Arial" pitchFamily="-107" charset="0"/>
                <a:ea typeface="ＭＳ Ｐゴシック" pitchFamily="-107" charset="-128"/>
                <a:cs typeface="ＭＳ Ｐゴシック" pitchFamily="-107" charset="-128"/>
              </a:rPr>
              <a:t> In this case, the central system is referred to as an authentication server (AS),</a:t>
            </a: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it is not actually responsible for secret-key distribution. Rather, the AS provides</a:t>
            </a:r>
          </a:p>
          <a:p>
            <a:r>
              <a:rPr lang="en-US" sz="1200" kern="1200" baseline="0" dirty="0">
                <a:solidFill>
                  <a:schemeClr val="tx1"/>
                </a:solidFill>
                <a:latin typeface="Arial" pitchFamily="-107" charset="0"/>
                <a:ea typeface="ＭＳ Ｐゴシック" pitchFamily="-107" charset="-128"/>
                <a:cs typeface="ＭＳ Ｐゴシック" pitchFamily="-107" charset="-128"/>
              </a:rPr>
              <a:t>public-key certificates. The session key is chosen and encrypted by A; hence,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there is no risk of exposure by the AS. The timestamps protect against replays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compromised keys.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This protocol is compact but, as before, requires the synchronization of clocks.</a:t>
            </a:r>
          </a:p>
          <a:p>
            <a:endParaRPr lang="en-US" dirty="0">
              <a:latin typeface="Arial" pitchFamily="-84" charset="0"/>
              <a:ea typeface="ＭＳ Ｐゴシック" pitchFamily="-84" charset="-128"/>
              <a:cs typeface="ＭＳ Ｐゴシック" pitchFamily="-84"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Another approach, proposed by Woo and Lam [WOO92a], makes use of nonces.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This seems to be a secure protocol that takes into account the various attacks.</a:t>
            </a:r>
          </a:p>
          <a:p>
            <a:r>
              <a:rPr lang="en-US" sz="1200" kern="1200" baseline="0" dirty="0">
                <a:solidFill>
                  <a:schemeClr val="tx1"/>
                </a:solidFill>
                <a:latin typeface="Arial" pitchFamily="-107" charset="0"/>
                <a:ea typeface="ＭＳ Ｐゴシック" pitchFamily="-107" charset="-128"/>
                <a:cs typeface="ＭＳ Ｐゴシック" pitchFamily="-107" charset="-128"/>
              </a:rPr>
              <a:t>However, the authors themselves spotted a flaw and submitted a revised version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algorithm.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 both this example and the protocols described earlier, protocols that appeared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secure were revised after additional analysis. These examples highlight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difficulty of getting things right in the area of authentication.</a:t>
            </a:r>
            <a:endParaRPr lang="en-US" dirty="0">
              <a:latin typeface="Arial" pitchFamily="-84" charset="0"/>
              <a:ea typeface="ＭＳ Ｐゴシック" pitchFamily="-84" charset="-128"/>
              <a:cs typeface="ＭＳ Ｐゴシック" pitchFamily="-84" charset="-128"/>
            </a:endParaRPr>
          </a:p>
        </p:txBody>
      </p:sp>
      <p:sp>
        <p:nvSpPr>
          <p:cNvPr id="56324" name="Slide Number Placeholder 3"/>
          <p:cNvSpPr>
            <a:spLocks noGrp="1"/>
          </p:cNvSpPr>
          <p:nvPr>
            <p:ph type="sldNum" sz="quarter" idx="5"/>
          </p:nvPr>
        </p:nvSpPr>
        <p:spPr>
          <a:noFill/>
        </p:spPr>
        <p:txBody>
          <a:bodyPr/>
          <a:lstStyle/>
          <a:p>
            <a:fld id="{03720B9D-72EE-824F-B364-B1B38F90656E}" type="slidenum">
              <a:rPr lang="en-AU" smtClean="0">
                <a:latin typeface="Arial" pitchFamily="-84" charset="0"/>
              </a:rPr>
              <a:pPr/>
              <a:t>51</a:t>
            </a:fld>
            <a:endParaRPr lang="en-AU" dirty="0">
              <a:latin typeface="Arial" pitchFamily="-8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31"/>
          <p:cNvSpPr>
            <a:spLocks noGrp="1" noChangeArrowheads="1"/>
          </p:cNvSpPr>
          <p:nvPr>
            <p:ph type="sldNum" sz="quarter" idx="5"/>
          </p:nvPr>
        </p:nvSpPr>
        <p:spPr>
          <a:noFill/>
        </p:spPr>
        <p:txBody>
          <a:bodyPr/>
          <a:lstStyle/>
          <a:p>
            <a:fld id="{E3C1F251-F2BF-2F41-9253-24B474ADADF3}" type="slidenum">
              <a:rPr lang="en-AU">
                <a:latin typeface="Arial" pitchFamily="-84" charset="0"/>
              </a:rPr>
              <a:pPr/>
              <a:t>7</a:t>
            </a:fld>
            <a:endParaRPr lang="en-AU" dirty="0">
              <a:latin typeface="Arial" pitchFamily="-8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key distribution concept can be deployed in a number of ways. A typical</a:t>
            </a:r>
          </a:p>
          <a:p>
            <a:r>
              <a:rPr lang="en-US" sz="1200" kern="1200" baseline="0" dirty="0">
                <a:solidFill>
                  <a:schemeClr val="tx1"/>
                </a:solidFill>
                <a:latin typeface="Arial" pitchFamily="-107" charset="0"/>
                <a:ea typeface="ＭＳ Ｐゴシック" pitchFamily="-107" charset="-128"/>
                <a:cs typeface="ＭＳ Ｐゴシック" pitchFamily="-107" charset="-128"/>
              </a:rPr>
              <a:t>scenario is illustrated in Figure 14.3, which is based on a figure in [POPE79].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scenario assumes that each user shares a unique master key with the key distribution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center (KDC).</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In Chapter 14, we presented one approach to the use of public-key encryption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purpose of session-key distribution (Figure 14.9). This protocol assumes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of the two parties is in possession of the current public key of the other. It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not be practical to require this assumption.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protocol using timestamps is provided in [DENN81]</a:t>
            </a:r>
          </a:p>
          <a:p>
            <a:r>
              <a:rPr lang="en-US" sz="1200" kern="1200" baseline="0" dirty="0">
                <a:solidFill>
                  <a:schemeClr val="tx1"/>
                </a:solidFill>
                <a:latin typeface="Arial" pitchFamily="-107" charset="0"/>
                <a:ea typeface="ＭＳ Ｐゴシック" pitchFamily="-107" charset="-128"/>
                <a:cs typeface="ＭＳ Ｐゴシック" pitchFamily="-107" charset="-128"/>
              </a:rPr>
              <a:t> In this case, the central system is referred to as an authentication server (AS),</a:t>
            </a: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it is not actually responsible for secret-key distribution. Rather, the AS provides</a:t>
            </a:r>
          </a:p>
          <a:p>
            <a:r>
              <a:rPr lang="en-US" sz="1200" kern="1200" baseline="0" dirty="0">
                <a:solidFill>
                  <a:schemeClr val="tx1"/>
                </a:solidFill>
                <a:latin typeface="Arial" pitchFamily="-107" charset="0"/>
                <a:ea typeface="ＭＳ Ｐゴシック" pitchFamily="-107" charset="-128"/>
                <a:cs typeface="ＭＳ Ｐゴシック" pitchFamily="-107" charset="-128"/>
              </a:rPr>
              <a:t>public-key certificates. The session key is chosen and encrypted by A; hence,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there is no risk of exposure by the AS. The timestamps protect against replays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compromised keys.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This protocol is compact but, as before, requires the synchronization of clocks.</a:t>
            </a:r>
          </a:p>
          <a:p>
            <a:endParaRPr lang="en-US" dirty="0">
              <a:latin typeface="Arial" pitchFamily="-84" charset="0"/>
              <a:ea typeface="ＭＳ Ｐゴシック" pitchFamily="-84" charset="-128"/>
              <a:cs typeface="ＭＳ Ｐゴシック" pitchFamily="-84"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Another approach, proposed by Woo and Lam [WOO92a], makes use of nonces.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This seems to be a secure protocol that takes into account the various attacks.</a:t>
            </a:r>
          </a:p>
          <a:p>
            <a:r>
              <a:rPr lang="en-US" sz="1200" kern="1200" baseline="0" dirty="0">
                <a:solidFill>
                  <a:schemeClr val="tx1"/>
                </a:solidFill>
                <a:latin typeface="Arial" pitchFamily="-107" charset="0"/>
                <a:ea typeface="ＭＳ Ｐゴシック" pitchFamily="-107" charset="-128"/>
                <a:cs typeface="ＭＳ Ｐゴシック" pitchFamily="-107" charset="-128"/>
              </a:rPr>
              <a:t>However, the authors themselves spotted a flaw and submitted a revised version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algorithm.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 both this example and the protocols described earlier, protocols that appeared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secure were revised after additional analysis. These examples highlight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difficulty of getting things right in the area of authentication.</a:t>
            </a:r>
            <a:endParaRPr lang="en-US" dirty="0">
              <a:latin typeface="Arial" pitchFamily="-84" charset="0"/>
              <a:ea typeface="ＭＳ Ｐゴシック" pitchFamily="-84" charset="-128"/>
              <a:cs typeface="ＭＳ Ｐゴシック" pitchFamily="-84" charset="-128"/>
            </a:endParaRPr>
          </a:p>
        </p:txBody>
      </p:sp>
      <p:sp>
        <p:nvSpPr>
          <p:cNvPr id="56324" name="Slide Number Placeholder 3"/>
          <p:cNvSpPr>
            <a:spLocks noGrp="1"/>
          </p:cNvSpPr>
          <p:nvPr>
            <p:ph type="sldNum" sz="quarter" idx="5"/>
          </p:nvPr>
        </p:nvSpPr>
        <p:spPr>
          <a:noFill/>
        </p:spPr>
        <p:txBody>
          <a:bodyPr/>
          <a:lstStyle/>
          <a:p>
            <a:fld id="{03720B9D-72EE-824F-B364-B1B38F90656E}" type="slidenum">
              <a:rPr lang="en-AU" smtClean="0">
                <a:latin typeface="Arial" pitchFamily="-84" charset="0"/>
              </a:rPr>
              <a:pPr/>
              <a:t>52</a:t>
            </a:fld>
            <a:endParaRPr lang="en-AU" dirty="0">
              <a:latin typeface="Arial" pitchFamily="-84" charset="0"/>
            </a:endParaRPr>
          </a:p>
        </p:txBody>
      </p:sp>
    </p:spTree>
    <p:extLst>
      <p:ext uri="{BB962C8B-B14F-4D97-AF65-F5344CB8AC3E}">
        <p14:creationId xmlns:p14="http://schemas.microsoft.com/office/powerpoint/2010/main" val="1866947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95D16CFB-C349-B34A-931A-BD25BF4B5D3E}" type="slidenum">
              <a:rPr lang="en-AU">
                <a:latin typeface="Arial" pitchFamily="-84" charset="0"/>
              </a:rPr>
              <a:pPr/>
              <a:t>53</a:t>
            </a:fld>
            <a:endParaRPr lang="en-AU" dirty="0">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We have already presented public-key encryption approaches that are suited to electronic mail, including the straightforward encryption of the entire message for confidentiality (Figure 12.1b), authentication (Figure 12.1c), or both (Figure 12.1d). These approaches require that either the sender know the recipient's public key (confidentiality) or the recipient know the sender's public key (authentication) or both (confidentiality plus authentication). In addition, the public-key algorithm must be applied once or twice to what may be a long message. </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If confidentiality is the primary concern, then better to encrypt the message with a one-time secret key, and also encrypt this one-time key with B's public key. If authentication is the primary concern, then a digital signature may suffice (but could be replaced by an opponent). To counter such a scheme, both the message and signature can be encrypted with the recipient's public key. The latter two schemes require that B know A's public key and be convinced that it is timely. An effective way to provide this assurance is the digital certificate.</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sz="1200" kern="1200" baseline="0" dirty="0">
                <a:solidFill>
                  <a:schemeClr val="tx1"/>
                </a:solidFill>
                <a:latin typeface="Arial" pitchFamily="-107" charset="0"/>
                <a:ea typeface="ＭＳ Ｐゴシック" pitchFamily="-107" charset="-128"/>
                <a:cs typeface="ＭＳ Ｐゴシック" pitchFamily="-107" charset="-128"/>
              </a:rPr>
              <a:t> If authentication is the primary concern, then a digital signature may suffice.</a:t>
            </a:r>
          </a:p>
          <a:p>
            <a:pPr eaLnBrk="1" hangingPunct="1"/>
            <a:endParaRPr lang="en-US" dirty="0">
              <a:latin typeface="Arial" pitchFamily="-84" charset="0"/>
              <a:ea typeface="ＭＳ Ｐゴシック" pitchFamily="-84" charset="-128"/>
              <a:cs typeface="ＭＳ Ｐゴシック" pitchFamily="-84" charset="-128"/>
            </a:endParaRPr>
          </a:p>
          <a:p>
            <a:pPr eaLnBrk="1" hangingPunct="1"/>
            <a:endParaRPr lang="en-US" dirty="0">
              <a:latin typeface="Times-Roman" charset="0"/>
              <a:ea typeface="ＭＳ Ｐゴシック" pitchFamily="-84" charset="-128"/>
              <a:cs typeface="ＭＳ Ｐゴシック" pitchFamily="-8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It is not necessary to limit the key distribution function to a single KDC. Indeed,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very large networks, it may not be practical to do so. As an alternative, a hierarchy</a:t>
            </a:r>
          </a:p>
          <a:p>
            <a:r>
              <a:rPr lang="en-US" sz="1200" kern="1200" baseline="0" dirty="0">
                <a:solidFill>
                  <a:schemeClr val="tx1"/>
                </a:solidFill>
                <a:latin typeface="Arial" pitchFamily="-107" charset="0"/>
                <a:ea typeface="ＭＳ Ｐゴシック" pitchFamily="-107" charset="-128"/>
                <a:cs typeface="ＭＳ Ｐゴシック" pitchFamily="-107" charset="-128"/>
              </a:rPr>
              <a:t>of KDCs can be established. For example, there can be local KDCs, each responsible</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 small domain of the overall internetwork, such as a single LAN or a single</a:t>
            </a:r>
          </a:p>
          <a:p>
            <a:r>
              <a:rPr lang="en-US" sz="1200" kern="1200" baseline="0" dirty="0">
                <a:solidFill>
                  <a:schemeClr val="tx1"/>
                </a:solidFill>
                <a:latin typeface="Arial" pitchFamily="-107" charset="0"/>
                <a:ea typeface="ＭＳ Ｐゴシック" pitchFamily="-107" charset="-128"/>
                <a:cs typeface="ＭＳ Ｐゴシック" pitchFamily="-107" charset="-128"/>
              </a:rPr>
              <a:t>building. For communication among entities within the same local domain, the local</a:t>
            </a:r>
          </a:p>
          <a:p>
            <a:r>
              <a:rPr lang="en-US" sz="1200" kern="1200" baseline="0" dirty="0">
                <a:solidFill>
                  <a:schemeClr val="tx1"/>
                </a:solidFill>
                <a:latin typeface="Arial" pitchFamily="-107" charset="0"/>
                <a:ea typeface="ＭＳ Ｐゴシック" pitchFamily="-107" charset="-128"/>
                <a:cs typeface="ＭＳ Ｐゴシック" pitchFamily="-107" charset="-128"/>
              </a:rPr>
              <a:t>KDC is responsible for key distribution. If two entities in different domains desire a</a:t>
            </a:r>
          </a:p>
          <a:p>
            <a:r>
              <a:rPr lang="en-US" sz="1200" kern="1200" baseline="0" dirty="0">
                <a:solidFill>
                  <a:schemeClr val="tx1"/>
                </a:solidFill>
                <a:latin typeface="Arial" pitchFamily="-107" charset="0"/>
                <a:ea typeface="ＭＳ Ｐゴシック" pitchFamily="-107" charset="-128"/>
                <a:cs typeface="ＭＳ Ｐゴシック" pitchFamily="-107" charset="-128"/>
              </a:rPr>
              <a:t>shared key, then the corresponding local KDCs can communicate through a global</a:t>
            </a:r>
          </a:p>
          <a:p>
            <a:r>
              <a:rPr lang="en-US" sz="1200" kern="1200" baseline="0" dirty="0">
                <a:solidFill>
                  <a:schemeClr val="tx1"/>
                </a:solidFill>
                <a:latin typeface="Arial" pitchFamily="-107" charset="0"/>
                <a:ea typeface="ＭＳ Ｐゴシック" pitchFamily="-107" charset="-128"/>
                <a:cs typeface="ＭＳ Ｐゴシック" pitchFamily="-107" charset="-128"/>
              </a:rPr>
              <a:t> KDC. In this case, any one of the three KDCs involved can actually select the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hierarchical concept can be extended to three or even more layers, depending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size of the user population and the geographic scope of the internetwork.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hierarchical scheme minimizes the effort involved in master key distribution,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most master keys are those shared by a local KDC with its local entities.</a:t>
            </a:r>
          </a:p>
          <a:p>
            <a:r>
              <a:rPr lang="en-US" sz="1200" kern="1200" baseline="0" dirty="0">
                <a:solidFill>
                  <a:schemeClr val="tx1"/>
                </a:solidFill>
                <a:latin typeface="Arial" pitchFamily="-107" charset="0"/>
                <a:ea typeface="ＭＳ Ｐゴシック" pitchFamily="-107" charset="-128"/>
                <a:cs typeface="ＭＳ Ｐゴシック" pitchFamily="-107" charset="-128"/>
              </a:rPr>
              <a:t>Furthermore, such a scheme limits the damage of a faulty or subverted KDC to</a:t>
            </a:r>
          </a:p>
          <a:p>
            <a:r>
              <a:rPr lang="en-US" sz="1200" kern="1200" baseline="0" dirty="0">
                <a:solidFill>
                  <a:schemeClr val="tx1"/>
                </a:solidFill>
                <a:latin typeface="Arial" pitchFamily="-107" charset="0"/>
                <a:ea typeface="ＭＳ Ｐゴシック" pitchFamily="-107" charset="-128"/>
                <a:cs typeface="ＭＳ Ｐゴシック" pitchFamily="-107" charset="-128"/>
              </a:rPr>
              <a:t>its local area only.</a:t>
            </a:r>
            <a:endParaRPr lang="en-US" dirty="0"/>
          </a:p>
        </p:txBody>
      </p:sp>
      <p:sp>
        <p:nvSpPr>
          <p:cNvPr id="4" name="Slide Number Placeholder 3"/>
          <p:cNvSpPr>
            <a:spLocks noGrp="1"/>
          </p:cNvSpPr>
          <p:nvPr>
            <p:ph type="sldNum" sz="quarter" idx="10"/>
          </p:nvPr>
        </p:nvSpPr>
        <p:spPr/>
        <p:txBody>
          <a:bodyPr/>
          <a:lstStyle/>
          <a:p>
            <a:pPr>
              <a:defRPr/>
            </a:pPr>
            <a:fld id="{FFDABED8-1184-0240-B3DC-F1802F07F98F}" type="slidenum">
              <a:rPr lang="en-AU" smtClean="0"/>
              <a:pPr>
                <a:defRPr/>
              </a:pPr>
              <a:t>8</a:t>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more frequently session keys are exchanged, the more secure they are, because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opponent has less ciphertext to work with for any given session key. On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other hand, the distribution of session keys delays the start of any exchange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places a burden on network capacity. A security manager must try to balance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competing considerations in determining the lifetime of a particular session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For connection-oriented protocols, one obvious choice is to use the same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for the length of time that the connection is open, using a new session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each new session. If a logical connection has a very long lifetime, then it would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be prudent to change the session key periodically, perhaps every time the PDU</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data unit) sequence number cycles.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For a connectionless protocol, such as a transaction-oriented protocol, there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no explicit connection initiation or termination. Thus, it is not obvious how often</a:t>
            </a:r>
          </a:p>
          <a:p>
            <a:r>
              <a:rPr lang="en-US" sz="1200" kern="1200" baseline="0" dirty="0">
                <a:solidFill>
                  <a:schemeClr val="tx1"/>
                </a:solidFill>
                <a:latin typeface="Arial" pitchFamily="-107" charset="0"/>
                <a:ea typeface="ＭＳ Ｐゴシック" pitchFamily="-107" charset="-128"/>
                <a:cs typeface="ＭＳ Ｐゴシック" pitchFamily="-107" charset="-128"/>
              </a:rPr>
              <a:t>one needs to change the session key. The most secure approach is to use a new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for each exchange. However, this negates one of the principal benefits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connectionless protocols, which is minimum overhead and delay for each transaction.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 better strategy is to use a given session key for a certain fixed period only or</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 certain number of transactions.</a:t>
            </a:r>
            <a:endParaRPr lang="en-US" dirty="0"/>
          </a:p>
        </p:txBody>
      </p:sp>
      <p:sp>
        <p:nvSpPr>
          <p:cNvPr id="4" name="Slide Number Placeholder 3"/>
          <p:cNvSpPr>
            <a:spLocks noGrp="1"/>
          </p:cNvSpPr>
          <p:nvPr>
            <p:ph type="sldNum" sz="quarter" idx="10"/>
          </p:nvPr>
        </p:nvSpPr>
        <p:spPr/>
        <p:txBody>
          <a:bodyPr/>
          <a:lstStyle/>
          <a:p>
            <a:pPr>
              <a:defRPr/>
            </a:pPr>
            <a:fld id="{FFDABED8-1184-0240-B3DC-F1802F07F98F}" type="slidenum">
              <a:rPr lang="en-AU" smtClean="0"/>
              <a:pPr>
                <a:defRPr/>
              </a:pPr>
              <a:t>9</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approach suggested in Figure 14.3 has many variations, one of which is</a:t>
            </a:r>
          </a:p>
          <a:p>
            <a:r>
              <a:rPr lang="en-US" sz="1200" kern="1200" baseline="0" dirty="0">
                <a:solidFill>
                  <a:schemeClr val="tx1"/>
                </a:solidFill>
                <a:latin typeface="Arial" pitchFamily="-107" charset="0"/>
                <a:ea typeface="ＭＳ Ｐゴシック" pitchFamily="-107" charset="-128"/>
                <a:cs typeface="ＭＳ Ｐゴシック" pitchFamily="-107" charset="-128"/>
              </a:rPr>
              <a:t>described in this subsection. The scheme (Figure 14.4) is useful for providing end-to-</a:t>
            </a:r>
          </a:p>
          <a:p>
            <a:r>
              <a:rPr lang="en-US" sz="1200" kern="1200" baseline="0" dirty="0">
                <a:solidFill>
                  <a:schemeClr val="tx1"/>
                </a:solidFill>
                <a:latin typeface="Arial" pitchFamily="-107" charset="0"/>
                <a:ea typeface="ＭＳ Ｐゴシック" pitchFamily="-107" charset="-128"/>
                <a:cs typeface="ＭＳ Ｐゴシック" pitchFamily="-107" charset="-128"/>
              </a:rPr>
              <a:t>end encryption at a network or transport level in a way that is transparent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end users. The approach assumes that communication makes use of a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oriented end-to-end protocol, such as TCP. The noteworthy element of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approach is a session security module (SSM), which may consist of functionality at</a:t>
            </a:r>
          </a:p>
          <a:p>
            <a:r>
              <a:rPr lang="en-US" sz="1200" kern="1200" baseline="0" dirty="0">
                <a:solidFill>
                  <a:schemeClr val="tx1"/>
                </a:solidFill>
                <a:latin typeface="Arial" pitchFamily="-107" charset="0"/>
                <a:ea typeface="ＭＳ Ｐゴシック" pitchFamily="-107" charset="-128"/>
                <a:cs typeface="ＭＳ Ｐゴシック" pitchFamily="-107" charset="-128"/>
              </a:rPr>
              <a:t>one protocol layer, that performs end-to-end encryption and obtains session keys</a:t>
            </a:r>
          </a:p>
          <a:p>
            <a:r>
              <a:rPr lang="en-US" sz="1200" kern="1200" baseline="0" dirty="0">
                <a:solidFill>
                  <a:schemeClr val="tx1"/>
                </a:solidFill>
                <a:latin typeface="Arial" pitchFamily="-107" charset="0"/>
                <a:ea typeface="ＭＳ Ｐゴシック" pitchFamily="-107" charset="-128"/>
                <a:cs typeface="ＭＳ Ｐゴシック" pitchFamily="-107" charset="-128"/>
              </a:rPr>
              <a:t>on behalf of its host or terminal.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steps involved in establishing a connection are shown in Figure 14.4. When</a:t>
            </a:r>
          </a:p>
          <a:p>
            <a:r>
              <a:rPr lang="en-US" sz="1200" kern="1200" baseline="0" dirty="0">
                <a:solidFill>
                  <a:schemeClr val="tx1"/>
                </a:solidFill>
                <a:latin typeface="Arial" pitchFamily="-107" charset="0"/>
                <a:ea typeface="ＭＳ Ｐゴシック" pitchFamily="-107" charset="-128"/>
                <a:cs typeface="ＭＳ Ｐゴシック" pitchFamily="-107" charset="-128"/>
              </a:rPr>
              <a:t>one host wishes to set up a connection to another host, it transmits a connection-request</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(step 1). The SSM saves that packet and applies to the KDC for permission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to establish the connection (step 2). The communication between the SSM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KDC is encrypted using a master key shared only by this SSM and the KDC. If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KDC approves the connection request, it generates the session key and delivers it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two appropriate SSMs, using a unique permanent key for each SSM (step 3).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requesting SSM can now release the connection request packet, and a connection is</a:t>
            </a:r>
          </a:p>
          <a:p>
            <a:r>
              <a:rPr lang="en-US" sz="1200" kern="1200" baseline="0" dirty="0">
                <a:solidFill>
                  <a:schemeClr val="tx1"/>
                </a:solidFill>
                <a:latin typeface="Arial" pitchFamily="-107" charset="0"/>
                <a:ea typeface="ＭＳ Ｐゴシック" pitchFamily="-107" charset="-128"/>
                <a:cs typeface="ＭＳ Ｐゴシック" pitchFamily="-107" charset="-128"/>
              </a:rPr>
              <a:t>set up between the two end systems (step 4). All user data exchanged between the two</a:t>
            </a:r>
          </a:p>
          <a:p>
            <a:r>
              <a:rPr lang="en-US" sz="1200" kern="1200" baseline="0" dirty="0">
                <a:solidFill>
                  <a:schemeClr val="tx1"/>
                </a:solidFill>
                <a:latin typeface="Arial" pitchFamily="-107" charset="0"/>
                <a:ea typeface="ＭＳ Ｐゴシック" pitchFamily="-107" charset="-128"/>
                <a:cs typeface="ＭＳ Ｐゴシック" pitchFamily="-107" charset="-128"/>
              </a:rPr>
              <a:t>end systems are encrypted by their respective SSMs using the one-time session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automated key distribution approach provides the flexibility and dynamic</a:t>
            </a:r>
          </a:p>
          <a:p>
            <a:r>
              <a:rPr lang="en-US" sz="1200" kern="1200" baseline="0" dirty="0">
                <a:solidFill>
                  <a:schemeClr val="tx1"/>
                </a:solidFill>
                <a:latin typeface="Arial" pitchFamily="-107" charset="0"/>
                <a:ea typeface="ＭＳ Ｐゴシック" pitchFamily="-107" charset="-128"/>
                <a:cs typeface="ＭＳ Ｐゴシック" pitchFamily="-107" charset="-128"/>
              </a:rPr>
              <a:t>characteristics needed to allow a number of terminal users to access a number of</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hosts and for the hosts to exchange data with each other.</a:t>
            </a:r>
            <a:endParaRPr lang="en-US" dirty="0"/>
          </a:p>
        </p:txBody>
      </p:sp>
      <p:sp>
        <p:nvSpPr>
          <p:cNvPr id="4" name="Slide Number Placeholder 3"/>
          <p:cNvSpPr>
            <a:spLocks noGrp="1"/>
          </p:cNvSpPr>
          <p:nvPr>
            <p:ph type="sldNum" sz="quarter" idx="10"/>
          </p:nvPr>
        </p:nvSpPr>
        <p:spPr/>
        <p:txBody>
          <a:bodyPr/>
          <a:lstStyle/>
          <a:p>
            <a:pPr>
              <a:defRPr/>
            </a:pPr>
            <a:fld id="{FFDABED8-1184-0240-B3DC-F1802F07F98F}" type="slidenum">
              <a:rPr lang="en-AU" smtClean="0"/>
              <a:pPr>
                <a:defRPr/>
              </a:pPr>
              <a:t>10</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use </a:t>
            </a:r>
            <a:r>
              <a:rPr lang="en-US" sz="1200" b="0" kern="1200" baseline="0" dirty="0">
                <a:solidFill>
                  <a:schemeClr val="tx1"/>
                </a:solidFill>
                <a:latin typeface="Arial" pitchFamily="-107" charset="0"/>
                <a:ea typeface="ＭＳ Ｐゴシック" pitchFamily="-107" charset="-128"/>
                <a:cs typeface="ＭＳ Ｐゴシック" pitchFamily="-107" charset="-128"/>
              </a:rPr>
              <a:t>of a key distribution center imposes the requirement that the KDC be trusted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and be protected from subversion. This requirement can be avoided if key distribution</a:t>
            </a:r>
          </a:p>
          <a:p>
            <a:r>
              <a:rPr lang="en-US" sz="1200" b="0" kern="1200" baseline="0" dirty="0">
                <a:solidFill>
                  <a:schemeClr val="tx1"/>
                </a:solidFill>
                <a:latin typeface="Arial" pitchFamily="-107" charset="0"/>
                <a:ea typeface="ＭＳ Ｐゴシック" pitchFamily="-107" charset="-128"/>
                <a:cs typeface="ＭＳ Ｐゴシック" pitchFamily="-107" charset="-128"/>
              </a:rPr>
              <a:t>is fully decentralized. Although full decentralization is not practical for larger</a:t>
            </a:r>
          </a:p>
          <a:p>
            <a:r>
              <a:rPr lang="en-US" sz="1200" b="0" kern="1200" baseline="0" dirty="0">
                <a:solidFill>
                  <a:schemeClr val="tx1"/>
                </a:solidFill>
                <a:latin typeface="Arial" pitchFamily="-107" charset="0"/>
                <a:ea typeface="ＭＳ Ｐゴシック" pitchFamily="-107" charset="-128"/>
                <a:cs typeface="ＭＳ Ｐゴシック" pitchFamily="-107" charset="-128"/>
              </a:rPr>
              <a:t>networks using symmetric encryption only, it may be useful within a local context.</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A decentralized approach requires that each end system be able to communicate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in a secure manner with all potential partner end systems for purposes of</a:t>
            </a:r>
          </a:p>
          <a:p>
            <a:r>
              <a:rPr lang="en-US" sz="1200" b="0" kern="1200" baseline="0" dirty="0">
                <a:solidFill>
                  <a:schemeClr val="tx1"/>
                </a:solidFill>
                <a:latin typeface="Arial" pitchFamily="-107" charset="0"/>
                <a:ea typeface="ＭＳ Ｐゴシック" pitchFamily="-107" charset="-128"/>
                <a:cs typeface="ＭＳ Ｐゴシック" pitchFamily="-107" charset="-128"/>
              </a:rPr>
              <a:t>session key distribution. Thus, there may need to be as many as [</a:t>
            </a:r>
            <a:r>
              <a:rPr lang="en-US" sz="1200" b="0" i="1" kern="1200" baseline="0" dirty="0">
                <a:solidFill>
                  <a:schemeClr val="tx1"/>
                </a:solidFill>
                <a:latin typeface="Arial" pitchFamily="-107" charset="0"/>
                <a:ea typeface="ＭＳ Ｐゴシック" pitchFamily="-107" charset="-128"/>
                <a:cs typeface="ＭＳ Ｐゴシック" pitchFamily="-107" charset="-128"/>
              </a:rPr>
              <a:t>n (n -  1)]/2 </a:t>
            </a:r>
            <a:r>
              <a:rPr lang="en-US" sz="1200" b="0" kern="1200" baseline="0" dirty="0">
                <a:solidFill>
                  <a:schemeClr val="tx1"/>
                </a:solidFill>
                <a:latin typeface="Arial" pitchFamily="-107" charset="0"/>
                <a:ea typeface="ＭＳ Ｐゴシック" pitchFamily="-107" charset="-128"/>
                <a:cs typeface="ＭＳ Ｐゴシック" pitchFamily="-107" charset="-128"/>
              </a:rPr>
              <a:t>master</a:t>
            </a:r>
          </a:p>
          <a:p>
            <a:r>
              <a:rPr lang="en-US" sz="1200" b="0" kern="1200" baseline="0" dirty="0">
                <a:solidFill>
                  <a:schemeClr val="tx1"/>
                </a:solidFill>
                <a:latin typeface="Arial" pitchFamily="-107" charset="0"/>
                <a:ea typeface="ＭＳ Ｐゴシック" pitchFamily="-107" charset="-128"/>
                <a:cs typeface="ＭＳ Ｐゴシック" pitchFamily="-107" charset="-128"/>
              </a:rPr>
              <a:t>keys for a configuration with </a:t>
            </a:r>
            <a:r>
              <a:rPr lang="en-US" sz="1200" b="0" i="1" kern="1200" baseline="0" dirty="0">
                <a:solidFill>
                  <a:schemeClr val="tx1"/>
                </a:solidFill>
                <a:latin typeface="Arial" pitchFamily="-107" charset="0"/>
                <a:ea typeface="ＭＳ Ｐゴシック" pitchFamily="-107" charset="-128"/>
                <a:cs typeface="ＭＳ Ｐゴシック" pitchFamily="-107" charset="-128"/>
              </a:rPr>
              <a:t>n</a:t>
            </a:r>
            <a:r>
              <a:rPr lang="en-US" sz="1200" b="0" kern="1200" baseline="0" dirty="0">
                <a:solidFill>
                  <a:schemeClr val="tx1"/>
                </a:solidFill>
                <a:latin typeface="Arial" pitchFamily="-107" charset="0"/>
                <a:ea typeface="ＭＳ Ｐゴシック" pitchFamily="-107" charset="-128"/>
                <a:cs typeface="ＭＳ Ｐゴシック" pitchFamily="-107" charset="-128"/>
              </a:rPr>
              <a:t> end systems.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A session key may be established with the following sequence of steps</a:t>
            </a:r>
          </a:p>
          <a:p>
            <a:r>
              <a:rPr lang="en-US" sz="1200" b="0" kern="1200" baseline="0" dirty="0">
                <a:solidFill>
                  <a:schemeClr val="tx1"/>
                </a:solidFill>
                <a:latin typeface="Arial" pitchFamily="-107" charset="0"/>
                <a:ea typeface="ＭＳ Ｐゴシック" pitchFamily="-107" charset="-128"/>
                <a:cs typeface="ＭＳ Ｐゴシック" pitchFamily="-107" charset="-128"/>
              </a:rPr>
              <a:t>(Figure 14.5).</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1. A issues a request to B for a session key and includes a nonce, N</a:t>
            </a:r>
            <a:r>
              <a:rPr lang="en-US" sz="1200" b="0" kern="1200" baseline="-25000" dirty="0">
                <a:solidFill>
                  <a:schemeClr val="tx1"/>
                </a:solidFill>
                <a:latin typeface="Arial" pitchFamily="-107" charset="0"/>
                <a:ea typeface="ＭＳ Ｐゴシック" pitchFamily="-107" charset="-128"/>
                <a:cs typeface="ＭＳ Ｐゴシック" pitchFamily="-107" charset="-128"/>
              </a:rPr>
              <a:t>1</a:t>
            </a:r>
            <a:r>
              <a:rPr lang="en-US" sz="1200" b="0" kern="1200" baseline="0" dirty="0">
                <a:solidFill>
                  <a:schemeClr val="tx1"/>
                </a:solidFill>
                <a:latin typeface="Arial" pitchFamily="-107" charset="0"/>
                <a:ea typeface="ＭＳ Ｐゴシック" pitchFamily="-107" charset="-128"/>
                <a:cs typeface="ＭＳ Ｐゴシック" pitchFamily="-107" charset="-128"/>
              </a:rPr>
              <a:t>.</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2. B responds with a message that is encrypted using the shared master key. The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response includes the session key selected by B, an identifier of B, the value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f(</a:t>
            </a:r>
            <a:r>
              <a:rPr lang="en-US" sz="1200" b="0" i="1" kern="1200" baseline="0" dirty="0">
                <a:solidFill>
                  <a:schemeClr val="tx1"/>
                </a:solidFill>
                <a:latin typeface="Arial" pitchFamily="-107" charset="0"/>
                <a:ea typeface="ＭＳ Ｐゴシック" pitchFamily="-107" charset="-128"/>
                <a:cs typeface="ＭＳ Ｐゴシック" pitchFamily="-107" charset="-128"/>
              </a:rPr>
              <a:t>N</a:t>
            </a:r>
            <a:r>
              <a:rPr lang="en-US" sz="1200" b="0" kern="1200" baseline="-25000" dirty="0">
                <a:solidFill>
                  <a:schemeClr val="tx1"/>
                </a:solidFill>
                <a:latin typeface="Arial" pitchFamily="-107" charset="0"/>
                <a:ea typeface="ＭＳ Ｐゴシック" pitchFamily="-107" charset="-128"/>
                <a:cs typeface="ＭＳ Ｐゴシック" pitchFamily="-107" charset="-128"/>
              </a:rPr>
              <a:t>1</a:t>
            </a:r>
            <a:r>
              <a:rPr lang="en-US" sz="1200" b="0" kern="1200" baseline="0" dirty="0">
                <a:solidFill>
                  <a:schemeClr val="tx1"/>
                </a:solidFill>
                <a:latin typeface="Arial" pitchFamily="-107" charset="0"/>
                <a:ea typeface="ＭＳ Ｐゴシック" pitchFamily="-107" charset="-128"/>
                <a:cs typeface="ＭＳ Ｐゴシック" pitchFamily="-107" charset="-128"/>
              </a:rPr>
              <a:t>), and another nonce, N</a:t>
            </a:r>
            <a:r>
              <a:rPr lang="en-US" sz="1200" b="0" kern="1200" baseline="-25000" dirty="0">
                <a:solidFill>
                  <a:schemeClr val="tx1"/>
                </a:solidFill>
                <a:latin typeface="Arial" pitchFamily="-107" charset="0"/>
                <a:ea typeface="ＭＳ Ｐゴシック" pitchFamily="-107" charset="-128"/>
                <a:cs typeface="ＭＳ Ｐゴシック" pitchFamily="-107" charset="-128"/>
              </a:rPr>
              <a:t>2</a:t>
            </a:r>
            <a:r>
              <a:rPr lang="en-US" sz="1200" b="0" kern="1200" baseline="0" dirty="0">
                <a:solidFill>
                  <a:schemeClr val="tx1"/>
                </a:solidFill>
                <a:latin typeface="Arial" pitchFamily="-107" charset="0"/>
                <a:ea typeface="ＭＳ Ｐゴシック" pitchFamily="-107" charset="-128"/>
                <a:cs typeface="ＭＳ Ｐゴシック" pitchFamily="-107" charset="-128"/>
              </a:rPr>
              <a:t>.</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3. Using the new session key, A returns f(N</a:t>
            </a:r>
            <a:r>
              <a:rPr lang="en-US" sz="1200" b="0" kern="1200" baseline="-25000" dirty="0">
                <a:solidFill>
                  <a:schemeClr val="tx1"/>
                </a:solidFill>
                <a:latin typeface="Arial" pitchFamily="-107" charset="0"/>
                <a:ea typeface="ＭＳ Ｐゴシック" pitchFamily="-107" charset="-128"/>
                <a:cs typeface="ＭＳ Ｐゴシック" pitchFamily="-107" charset="-128"/>
              </a:rPr>
              <a:t>2</a:t>
            </a:r>
            <a:r>
              <a:rPr lang="en-US" sz="1200" b="0" kern="1200" baseline="0" dirty="0">
                <a:solidFill>
                  <a:schemeClr val="tx1"/>
                </a:solidFill>
                <a:latin typeface="Arial" pitchFamily="-107" charset="0"/>
                <a:ea typeface="ＭＳ Ｐゴシック" pitchFamily="-107" charset="-128"/>
                <a:cs typeface="ＭＳ Ｐゴシック" pitchFamily="-107" charset="-128"/>
              </a:rPr>
              <a:t>) to B.</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Thus, although each node must maintain at most </a:t>
            </a:r>
            <a:r>
              <a:rPr lang="en-US" sz="1200" b="0" i="1" kern="1200" baseline="0" dirty="0">
                <a:solidFill>
                  <a:schemeClr val="tx1"/>
                </a:solidFill>
                <a:latin typeface="Arial" pitchFamily="-107" charset="0"/>
                <a:ea typeface="ＭＳ Ｐゴシック" pitchFamily="-107" charset="-128"/>
                <a:cs typeface="ＭＳ Ｐゴシック" pitchFamily="-107" charset="-128"/>
              </a:rPr>
              <a:t>(n </a:t>
            </a:r>
            <a:r>
              <a:rPr lang="en-US" sz="1200" b="0" kern="1200" baseline="0" dirty="0">
                <a:solidFill>
                  <a:schemeClr val="tx1"/>
                </a:solidFill>
                <a:latin typeface="Arial" pitchFamily="-107" charset="0"/>
                <a:ea typeface="ＭＳ Ｐゴシック" pitchFamily="-107" charset="-128"/>
                <a:cs typeface="ＭＳ Ｐゴシック" pitchFamily="-107" charset="-128"/>
              </a:rPr>
              <a:t>- 1) master keys, as many</a:t>
            </a:r>
          </a:p>
          <a:p>
            <a:r>
              <a:rPr lang="en-US" sz="1200" b="0" kern="1200" baseline="0" dirty="0">
                <a:solidFill>
                  <a:schemeClr val="tx1"/>
                </a:solidFill>
                <a:latin typeface="Arial" pitchFamily="-107" charset="0"/>
                <a:ea typeface="ＭＳ Ｐゴシック" pitchFamily="-107" charset="-128"/>
                <a:cs typeface="ＭＳ Ｐゴシック" pitchFamily="-107" charset="-128"/>
              </a:rPr>
              <a:t>session keys as required may be generated and used. Because the messages transferred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using the master key are short, cryptanalysis is difficult. As before, session</a:t>
            </a:r>
          </a:p>
          <a:p>
            <a:r>
              <a:rPr lang="en-US" sz="1200" b="0" kern="1200" baseline="0" dirty="0">
                <a:solidFill>
                  <a:schemeClr val="tx1"/>
                </a:solidFill>
                <a:latin typeface="Arial" pitchFamily="-107" charset="0"/>
                <a:ea typeface="ＭＳ Ｐゴシック" pitchFamily="-107" charset="-128"/>
                <a:cs typeface="ＭＳ Ｐゴシック" pitchFamily="-107" charset="-128"/>
              </a:rPr>
              <a:t>keys are used for only a limited time to protect them.</a:t>
            </a:r>
            <a:endParaRPr lang="en-US" b="0" dirty="0"/>
          </a:p>
        </p:txBody>
      </p:sp>
      <p:sp>
        <p:nvSpPr>
          <p:cNvPr id="4" name="Slide Number Placeholder 3"/>
          <p:cNvSpPr>
            <a:spLocks noGrp="1"/>
          </p:cNvSpPr>
          <p:nvPr>
            <p:ph type="sldNum" sz="quarter" idx="10"/>
          </p:nvPr>
        </p:nvSpPr>
        <p:spPr/>
        <p:txBody>
          <a:bodyPr/>
          <a:lstStyle/>
          <a:p>
            <a:pPr>
              <a:defRPr/>
            </a:pPr>
            <a:fld id="{FFDABED8-1184-0240-B3DC-F1802F07F98F}" type="slidenum">
              <a:rPr lang="en-AU" smtClean="0"/>
              <a:pPr>
                <a:defRPr/>
              </a:pPr>
              <a:t>11</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930B-F6B2-4710-912C-F6D276D18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BCBA1B-55AB-4888-A0EA-6BAFA806A3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CD0204-CEAC-4640-93BC-98E4EA0CC8D6}"/>
              </a:ext>
            </a:extLst>
          </p:cNvPr>
          <p:cNvSpPr>
            <a:spLocks noGrp="1"/>
          </p:cNvSpPr>
          <p:nvPr>
            <p:ph type="dt" sz="half" idx="10"/>
          </p:nvPr>
        </p:nvSpPr>
        <p:spPr/>
        <p:txBody>
          <a:bodyPr/>
          <a:lstStyle/>
          <a:p>
            <a:fld id="{7C120039-0E4D-47D9-824C-9234E14982DD}" type="datetime1">
              <a:rPr lang="en-IN" smtClean="0"/>
              <a:t>23-10-2021</a:t>
            </a:fld>
            <a:endParaRPr lang="en-IN"/>
          </a:p>
        </p:txBody>
      </p:sp>
      <p:sp>
        <p:nvSpPr>
          <p:cNvPr id="5" name="Footer Placeholder 4">
            <a:extLst>
              <a:ext uri="{FF2B5EF4-FFF2-40B4-BE49-F238E27FC236}">
                <a16:creationId xmlns:a16="http://schemas.microsoft.com/office/drawing/2014/main" id="{DB3311DD-1C40-40E9-B47A-E231B263DE4F}"/>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6D9120DA-4DC6-41C4-9D48-3F9D97924686}"/>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29488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1C38-E01B-46F4-9B00-79CBD6B582AE}"/>
              </a:ext>
            </a:extLst>
          </p:cNvPr>
          <p:cNvSpPr>
            <a:spLocks noGrp="1"/>
          </p:cNvSpPr>
          <p:nvPr>
            <p:ph type="title"/>
          </p:nvPr>
        </p:nvSpPr>
        <p:spPr/>
        <p:txBody>
          <a:bodyPr/>
          <a:lstStyle/>
          <a:p>
            <a:r>
              <a:rPr lang="en-US" dirty="0"/>
              <a:t>Click to edit Master title style</a:t>
            </a:r>
            <a:endParaRPr lang="en-IN" dirty="0"/>
          </a:p>
        </p:txBody>
      </p:sp>
      <p:sp>
        <p:nvSpPr>
          <p:cNvPr id="3" name="Vertical Text Placeholder 2">
            <a:extLst>
              <a:ext uri="{FF2B5EF4-FFF2-40B4-BE49-F238E27FC236}">
                <a16:creationId xmlns:a16="http://schemas.microsoft.com/office/drawing/2014/main" id="{55D25C72-C170-4C80-A7CE-5AEC0824B2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66037A-6358-4B67-ABA6-97BE6C71EC8E}"/>
              </a:ext>
            </a:extLst>
          </p:cNvPr>
          <p:cNvSpPr>
            <a:spLocks noGrp="1"/>
          </p:cNvSpPr>
          <p:nvPr>
            <p:ph type="dt" sz="half" idx="10"/>
          </p:nvPr>
        </p:nvSpPr>
        <p:spPr/>
        <p:txBody>
          <a:bodyPr/>
          <a:lstStyle/>
          <a:p>
            <a:fld id="{DBE0A3B8-4185-43FB-BD25-D23E2BB61C04}" type="datetime1">
              <a:rPr lang="en-IN" smtClean="0"/>
              <a:t>23-10-2021</a:t>
            </a:fld>
            <a:endParaRPr lang="en-IN"/>
          </a:p>
        </p:txBody>
      </p:sp>
      <p:sp>
        <p:nvSpPr>
          <p:cNvPr id="5" name="Footer Placeholder 4">
            <a:extLst>
              <a:ext uri="{FF2B5EF4-FFF2-40B4-BE49-F238E27FC236}">
                <a16:creationId xmlns:a16="http://schemas.microsoft.com/office/drawing/2014/main" id="{39188AE9-2487-40A0-BC98-75DC0443D7B6}"/>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F1E17F5A-D710-45EB-9BA9-D094D28A7178}"/>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553318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9777D9-0D3A-465A-9BF7-1BA48E1A6D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D30F04-1AE8-41E1-BF24-88E93ABE1E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EB8322-1663-4B11-9096-E75398729362}"/>
              </a:ext>
            </a:extLst>
          </p:cNvPr>
          <p:cNvSpPr>
            <a:spLocks noGrp="1"/>
          </p:cNvSpPr>
          <p:nvPr>
            <p:ph type="dt" sz="half" idx="10"/>
          </p:nvPr>
        </p:nvSpPr>
        <p:spPr/>
        <p:txBody>
          <a:bodyPr/>
          <a:lstStyle/>
          <a:p>
            <a:fld id="{E9C1A3D2-A275-4401-BA5A-C00D6B660EE8}" type="datetime1">
              <a:rPr lang="en-IN" smtClean="0"/>
              <a:t>23-10-2021</a:t>
            </a:fld>
            <a:endParaRPr lang="en-IN"/>
          </a:p>
        </p:txBody>
      </p:sp>
      <p:sp>
        <p:nvSpPr>
          <p:cNvPr id="5" name="Footer Placeholder 4">
            <a:extLst>
              <a:ext uri="{FF2B5EF4-FFF2-40B4-BE49-F238E27FC236}">
                <a16:creationId xmlns:a16="http://schemas.microsoft.com/office/drawing/2014/main" id="{014D8BDE-9244-4852-B500-2AB8F0DCD59C}"/>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B3BA97D3-0B94-4AAA-9DE6-20E161EB06C2}"/>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227767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8DBC-BC11-4378-98F3-3D70877051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FFA553-0C62-439F-862B-1945727962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212165-AAA9-4C86-84A5-B0D929014464}"/>
              </a:ext>
            </a:extLst>
          </p:cNvPr>
          <p:cNvSpPr>
            <a:spLocks noGrp="1"/>
          </p:cNvSpPr>
          <p:nvPr>
            <p:ph type="dt" sz="half" idx="10"/>
          </p:nvPr>
        </p:nvSpPr>
        <p:spPr/>
        <p:txBody>
          <a:bodyPr/>
          <a:lstStyle/>
          <a:p>
            <a:fld id="{A4F05684-D59C-44B9-AA43-D90CBA229644}" type="datetime1">
              <a:rPr lang="en-IN" smtClean="0"/>
              <a:t>23-10-2021</a:t>
            </a:fld>
            <a:endParaRPr lang="en-IN"/>
          </a:p>
        </p:txBody>
      </p:sp>
      <p:sp>
        <p:nvSpPr>
          <p:cNvPr id="5" name="Footer Placeholder 4">
            <a:extLst>
              <a:ext uri="{FF2B5EF4-FFF2-40B4-BE49-F238E27FC236}">
                <a16:creationId xmlns:a16="http://schemas.microsoft.com/office/drawing/2014/main" id="{941CB5D3-5747-46A3-BABE-92E0F2426A45}"/>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7F7D12A2-DF32-4D73-A48D-D50A91349B37}"/>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4120355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838B-743A-4A08-8AC3-E044CDFCD0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76ABC4-9136-4E43-BC8D-6A4E892D37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16BB1E-B163-436B-8187-8864877D92CA}"/>
              </a:ext>
            </a:extLst>
          </p:cNvPr>
          <p:cNvSpPr>
            <a:spLocks noGrp="1"/>
          </p:cNvSpPr>
          <p:nvPr>
            <p:ph type="dt" sz="half" idx="10"/>
          </p:nvPr>
        </p:nvSpPr>
        <p:spPr/>
        <p:txBody>
          <a:bodyPr/>
          <a:lstStyle/>
          <a:p>
            <a:fld id="{FC050117-A86C-4D51-A988-4C0576B5FB27}" type="datetime1">
              <a:rPr lang="en-IN" smtClean="0"/>
              <a:t>23-10-2021</a:t>
            </a:fld>
            <a:endParaRPr lang="en-IN"/>
          </a:p>
        </p:txBody>
      </p:sp>
      <p:sp>
        <p:nvSpPr>
          <p:cNvPr id="5" name="Footer Placeholder 4">
            <a:extLst>
              <a:ext uri="{FF2B5EF4-FFF2-40B4-BE49-F238E27FC236}">
                <a16:creationId xmlns:a16="http://schemas.microsoft.com/office/drawing/2014/main" id="{3EEB2E47-B18A-420A-A68C-3917FC86F50D}"/>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9EB540B5-689E-4E73-BC5D-279675D7AA55}"/>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2876950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B69A-FC15-4D10-B856-1BB196B87E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9E8E83-868E-4E47-BE58-294331C65D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E6ED80-1646-42A4-BF48-3E1B34D237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C7D1786-B3C3-4A46-B744-CB54D950AC87}"/>
              </a:ext>
            </a:extLst>
          </p:cNvPr>
          <p:cNvSpPr>
            <a:spLocks noGrp="1"/>
          </p:cNvSpPr>
          <p:nvPr>
            <p:ph type="dt" sz="half" idx="10"/>
          </p:nvPr>
        </p:nvSpPr>
        <p:spPr/>
        <p:txBody>
          <a:bodyPr/>
          <a:lstStyle/>
          <a:p>
            <a:fld id="{A4FD22A2-E6C5-45F6-88D8-5E207608B41B}" type="datetime1">
              <a:rPr lang="en-IN" smtClean="0"/>
              <a:t>23-10-2021</a:t>
            </a:fld>
            <a:endParaRPr lang="en-IN"/>
          </a:p>
        </p:txBody>
      </p:sp>
      <p:sp>
        <p:nvSpPr>
          <p:cNvPr id="6" name="Footer Placeholder 5">
            <a:extLst>
              <a:ext uri="{FF2B5EF4-FFF2-40B4-BE49-F238E27FC236}">
                <a16:creationId xmlns:a16="http://schemas.microsoft.com/office/drawing/2014/main" id="{03F7D358-400E-4C9A-A0EF-F1C431FAFAB4}"/>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7" name="Slide Number Placeholder 6">
            <a:extLst>
              <a:ext uri="{FF2B5EF4-FFF2-40B4-BE49-F238E27FC236}">
                <a16:creationId xmlns:a16="http://schemas.microsoft.com/office/drawing/2014/main" id="{D97B7A76-D904-48E5-B8FB-12B3CA200EEE}"/>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2300282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0C618-3FAF-4542-B5C4-63881ABC67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636A16-8724-4637-B7CA-0E06D5FCFF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1F429B-C130-402C-94BA-6DB5E5F09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170A65-508F-4530-9772-FA122704C6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381CC0-5921-4CB4-950B-66B8D0C606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6D25CDF-414B-4752-A07F-DFDA29431177}"/>
              </a:ext>
            </a:extLst>
          </p:cNvPr>
          <p:cNvSpPr>
            <a:spLocks noGrp="1"/>
          </p:cNvSpPr>
          <p:nvPr>
            <p:ph type="dt" sz="half" idx="10"/>
          </p:nvPr>
        </p:nvSpPr>
        <p:spPr/>
        <p:txBody>
          <a:bodyPr/>
          <a:lstStyle/>
          <a:p>
            <a:fld id="{282D2D89-9CC3-4F64-85D7-DD29B0EDA417}" type="datetime1">
              <a:rPr lang="en-IN" smtClean="0"/>
              <a:t>23-10-2021</a:t>
            </a:fld>
            <a:endParaRPr lang="en-IN"/>
          </a:p>
        </p:txBody>
      </p:sp>
      <p:sp>
        <p:nvSpPr>
          <p:cNvPr id="8" name="Footer Placeholder 7">
            <a:extLst>
              <a:ext uri="{FF2B5EF4-FFF2-40B4-BE49-F238E27FC236}">
                <a16:creationId xmlns:a16="http://schemas.microsoft.com/office/drawing/2014/main" id="{488D9921-8FEB-421B-949A-748701D169C7}"/>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9" name="Slide Number Placeholder 8">
            <a:extLst>
              <a:ext uri="{FF2B5EF4-FFF2-40B4-BE49-F238E27FC236}">
                <a16:creationId xmlns:a16="http://schemas.microsoft.com/office/drawing/2014/main" id="{1EBC6D36-E8E3-4E11-AACD-6D07662A9F6F}"/>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401947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A072-DCB1-49F8-8C10-C09BF88E38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8B4FDC-BEA0-41AF-B590-D21013D22A3F}"/>
              </a:ext>
            </a:extLst>
          </p:cNvPr>
          <p:cNvSpPr>
            <a:spLocks noGrp="1"/>
          </p:cNvSpPr>
          <p:nvPr>
            <p:ph type="dt" sz="half" idx="10"/>
          </p:nvPr>
        </p:nvSpPr>
        <p:spPr/>
        <p:txBody>
          <a:bodyPr/>
          <a:lstStyle/>
          <a:p>
            <a:fld id="{4FB3A214-AA2B-47E1-BF79-498224FB761C}" type="datetime1">
              <a:rPr lang="en-IN" smtClean="0"/>
              <a:t>23-10-2021</a:t>
            </a:fld>
            <a:endParaRPr lang="en-IN"/>
          </a:p>
        </p:txBody>
      </p:sp>
      <p:sp>
        <p:nvSpPr>
          <p:cNvPr id="4" name="Footer Placeholder 3">
            <a:extLst>
              <a:ext uri="{FF2B5EF4-FFF2-40B4-BE49-F238E27FC236}">
                <a16:creationId xmlns:a16="http://schemas.microsoft.com/office/drawing/2014/main" id="{B985D7F1-FAC9-4379-B1F6-4529D5105D30}"/>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5" name="Slide Number Placeholder 4">
            <a:extLst>
              <a:ext uri="{FF2B5EF4-FFF2-40B4-BE49-F238E27FC236}">
                <a16:creationId xmlns:a16="http://schemas.microsoft.com/office/drawing/2014/main" id="{17A2FA80-21DD-46A6-BA3D-3AA7748DF101}"/>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59015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9DB21-3289-48FD-89BC-F10B93C3CF30}"/>
              </a:ext>
            </a:extLst>
          </p:cNvPr>
          <p:cNvSpPr>
            <a:spLocks noGrp="1"/>
          </p:cNvSpPr>
          <p:nvPr>
            <p:ph type="dt" sz="half" idx="10"/>
          </p:nvPr>
        </p:nvSpPr>
        <p:spPr/>
        <p:txBody>
          <a:bodyPr/>
          <a:lstStyle/>
          <a:p>
            <a:fld id="{04D6A82D-6E65-4CA0-A5C7-8F3904A5B2FE}" type="datetime1">
              <a:rPr lang="en-IN" smtClean="0"/>
              <a:t>23-10-2021</a:t>
            </a:fld>
            <a:endParaRPr lang="en-IN"/>
          </a:p>
        </p:txBody>
      </p:sp>
      <p:sp>
        <p:nvSpPr>
          <p:cNvPr id="3" name="Footer Placeholder 2">
            <a:extLst>
              <a:ext uri="{FF2B5EF4-FFF2-40B4-BE49-F238E27FC236}">
                <a16:creationId xmlns:a16="http://schemas.microsoft.com/office/drawing/2014/main" id="{9342A39D-334B-4CDD-98C3-49DFE9935917}"/>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4" name="Slide Number Placeholder 3">
            <a:extLst>
              <a:ext uri="{FF2B5EF4-FFF2-40B4-BE49-F238E27FC236}">
                <a16:creationId xmlns:a16="http://schemas.microsoft.com/office/drawing/2014/main" id="{BD36C21A-831C-4FEF-96AB-4DCDB243DD65}"/>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3662426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080B-F798-42E9-BF75-E12B4896B7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FB721E-DCE2-497F-925E-DC30360618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FAB0222-38EB-49C4-8A37-B3CF4747D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597D9-283C-4F97-A323-93AFDC82DD55}"/>
              </a:ext>
            </a:extLst>
          </p:cNvPr>
          <p:cNvSpPr>
            <a:spLocks noGrp="1"/>
          </p:cNvSpPr>
          <p:nvPr>
            <p:ph type="dt" sz="half" idx="10"/>
          </p:nvPr>
        </p:nvSpPr>
        <p:spPr/>
        <p:txBody>
          <a:bodyPr/>
          <a:lstStyle/>
          <a:p>
            <a:fld id="{B0CF8F47-A367-4AAB-9601-0D682D235941}" type="datetime1">
              <a:rPr lang="en-IN" smtClean="0"/>
              <a:t>23-10-2021</a:t>
            </a:fld>
            <a:endParaRPr lang="en-IN"/>
          </a:p>
        </p:txBody>
      </p:sp>
      <p:sp>
        <p:nvSpPr>
          <p:cNvPr id="6" name="Footer Placeholder 5">
            <a:extLst>
              <a:ext uri="{FF2B5EF4-FFF2-40B4-BE49-F238E27FC236}">
                <a16:creationId xmlns:a16="http://schemas.microsoft.com/office/drawing/2014/main" id="{49BCFF8F-ABAD-4A1A-B7DA-5EC2C5212EFB}"/>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7" name="Slide Number Placeholder 6">
            <a:extLst>
              <a:ext uri="{FF2B5EF4-FFF2-40B4-BE49-F238E27FC236}">
                <a16:creationId xmlns:a16="http://schemas.microsoft.com/office/drawing/2014/main" id="{B3A995E0-0463-4DE4-BEA2-8FFBEB4BEA0D}"/>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637385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83BF-470B-4F91-8BE8-1A8CCA187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7D1479-8EA5-459C-985D-D7704475C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41C362-DD79-426F-A246-9E9ED2900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291855-09E6-44C8-A445-3D770DE9245A}"/>
              </a:ext>
            </a:extLst>
          </p:cNvPr>
          <p:cNvSpPr>
            <a:spLocks noGrp="1"/>
          </p:cNvSpPr>
          <p:nvPr>
            <p:ph type="dt" sz="half" idx="10"/>
          </p:nvPr>
        </p:nvSpPr>
        <p:spPr/>
        <p:txBody>
          <a:bodyPr/>
          <a:lstStyle/>
          <a:p>
            <a:fld id="{AFF346E1-6DF5-4A9D-B892-AE6FBB1FD873}" type="datetime1">
              <a:rPr lang="en-IN" smtClean="0"/>
              <a:t>23-10-2021</a:t>
            </a:fld>
            <a:endParaRPr lang="en-IN"/>
          </a:p>
        </p:txBody>
      </p:sp>
      <p:sp>
        <p:nvSpPr>
          <p:cNvPr id="6" name="Footer Placeholder 5">
            <a:extLst>
              <a:ext uri="{FF2B5EF4-FFF2-40B4-BE49-F238E27FC236}">
                <a16:creationId xmlns:a16="http://schemas.microsoft.com/office/drawing/2014/main" id="{7132D0C3-A75C-406C-8F58-00A15F631BAD}"/>
              </a:ext>
            </a:extLst>
          </p:cNvPr>
          <p:cNvSpPr>
            <a:spLocks noGrp="1"/>
          </p:cNvSpPr>
          <p:nvPr>
            <p:ph type="ftr" sz="quarter" idx="11"/>
          </p:nvPr>
        </p:nvSpPr>
        <p:spPr/>
        <p:txBody>
          <a:bodyPr/>
          <a:lstStyle/>
          <a:p>
            <a:r>
              <a:rPr lang="en-IN"/>
              <a:t>Department of Computer science and Engineering         CSB4201 - DESIGN AND ANALYSIS AND ALGORITHMS                   </a:t>
            </a:r>
          </a:p>
        </p:txBody>
      </p:sp>
      <p:sp>
        <p:nvSpPr>
          <p:cNvPr id="7" name="Slide Number Placeholder 6">
            <a:extLst>
              <a:ext uri="{FF2B5EF4-FFF2-40B4-BE49-F238E27FC236}">
                <a16:creationId xmlns:a16="http://schemas.microsoft.com/office/drawing/2014/main" id="{2F7C4917-7974-43CF-80DC-882417A9B2D0}"/>
              </a:ext>
            </a:extLst>
          </p:cNvPr>
          <p:cNvSpPr>
            <a:spLocks noGrp="1"/>
          </p:cNvSpPr>
          <p:nvPr>
            <p:ph type="sldNum" sz="quarter" idx="12"/>
          </p:nvPr>
        </p:nvSpPr>
        <p:spPr/>
        <p:txBody>
          <a:bodyPr/>
          <a:lstStyle/>
          <a:p>
            <a:fld id="{8BA4E876-1E2A-41C4-BFA0-7D60E841BEBF}" type="slidenum">
              <a:rPr lang="en-IN" smtClean="0"/>
              <a:t>‹#›</a:t>
            </a:fld>
            <a:endParaRPr lang="en-IN"/>
          </a:p>
        </p:txBody>
      </p:sp>
    </p:spTree>
    <p:extLst>
      <p:ext uri="{BB962C8B-B14F-4D97-AF65-F5344CB8AC3E}">
        <p14:creationId xmlns:p14="http://schemas.microsoft.com/office/powerpoint/2010/main" val="1391246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0DE3EC-DD57-471D-87F8-788E3A0B62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840A49-423D-4626-B22A-D09065F26F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29353D1D-BDE3-46D5-9566-6B86FE81EA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1A622-92DE-4A55-BAF5-DB0B9C708A5B}" type="datetime1">
              <a:rPr lang="en-IN" smtClean="0"/>
              <a:t>23-10-2021</a:t>
            </a:fld>
            <a:endParaRPr lang="en-IN"/>
          </a:p>
        </p:txBody>
      </p:sp>
      <p:sp>
        <p:nvSpPr>
          <p:cNvPr id="5" name="Footer Placeholder 4">
            <a:extLst>
              <a:ext uri="{FF2B5EF4-FFF2-40B4-BE49-F238E27FC236}">
                <a16:creationId xmlns:a16="http://schemas.microsoft.com/office/drawing/2014/main" id="{34A07D07-0343-43EF-9D64-9705941132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Department of Computer science and Engineering         CSB4201 - DESIGN AND ANALYSIS AND ALGORITHMS                   </a:t>
            </a:r>
          </a:p>
        </p:txBody>
      </p:sp>
      <p:sp>
        <p:nvSpPr>
          <p:cNvPr id="6" name="Slide Number Placeholder 5">
            <a:extLst>
              <a:ext uri="{FF2B5EF4-FFF2-40B4-BE49-F238E27FC236}">
                <a16:creationId xmlns:a16="http://schemas.microsoft.com/office/drawing/2014/main" id="{742751E9-B8F7-43D3-BC70-5A2B9E9752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A4E876-1E2A-41C4-BFA0-7D60E841BEBF}" type="slidenum">
              <a:rPr lang="en-IN" smtClean="0"/>
              <a:t>‹#›</a:t>
            </a:fld>
            <a:endParaRPr lang="en-IN"/>
          </a:p>
        </p:txBody>
      </p:sp>
    </p:spTree>
    <p:extLst>
      <p:ext uri="{BB962C8B-B14F-4D97-AF65-F5344CB8AC3E}">
        <p14:creationId xmlns:p14="http://schemas.microsoft.com/office/powerpoint/2010/main" val="2712443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d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d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6.pd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df"/><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0.pd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d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4.pd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6.pd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d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2.pd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NUL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NUL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d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d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6.pd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3">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9" name="Group 75">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77" name="Straight Connector 7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30" name="Rectangle 77">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Rectangle 79">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68B822C-8E13-46B2-9A39-B56617C49EE1}"/>
              </a:ext>
            </a:extLst>
          </p:cNvPr>
          <p:cNvSpPr/>
          <p:nvPr/>
        </p:nvSpPr>
        <p:spPr>
          <a:xfrm>
            <a:off x="1057080" y="4179967"/>
            <a:ext cx="10071536" cy="929750"/>
          </a:xfrm>
          <a:prstGeom prst="rect">
            <a:avLst/>
          </a:prstGeom>
        </p:spPr>
        <p:txBody>
          <a:bodyPr vert="horz" lIns="91440" tIns="45720" rIns="91440" bIns="45720" rtlCol="0" anchor="b">
            <a:normAutofit fontScale="77500" lnSpcReduction="20000"/>
          </a:bodyPr>
          <a:lstStyle/>
          <a:p>
            <a:pPr algn="ctr">
              <a:lnSpc>
                <a:spcPct val="90000"/>
              </a:lnSpc>
              <a:spcBef>
                <a:spcPct val="0"/>
              </a:spcBef>
              <a:spcAft>
                <a:spcPts val="600"/>
              </a:spcAft>
            </a:pPr>
            <a:r>
              <a:rPr lang="en-US" sz="4400" b="1" dirty="0">
                <a:latin typeface="+mj-lt"/>
                <a:ea typeface="+mj-ea"/>
                <a:cs typeface="+mj-cs"/>
              </a:rPr>
              <a:t>CSB4403 – Applied Cryptography and Network Security</a:t>
            </a:r>
          </a:p>
          <a:p>
            <a:pPr algn="ctr">
              <a:lnSpc>
                <a:spcPct val="90000"/>
              </a:lnSpc>
              <a:spcBef>
                <a:spcPct val="0"/>
              </a:spcBef>
              <a:spcAft>
                <a:spcPts val="600"/>
              </a:spcAft>
            </a:pPr>
            <a:r>
              <a:rPr lang="en-US" sz="3600" b="1" dirty="0">
                <a:latin typeface="+mj-lt"/>
                <a:ea typeface="+mj-ea"/>
                <a:cs typeface="+mj-cs"/>
              </a:rPr>
              <a:t>B.Tech – VII Semester</a:t>
            </a:r>
          </a:p>
        </p:txBody>
      </p:sp>
      <p:pic>
        <p:nvPicPr>
          <p:cNvPr id="5" name="Picture 4" descr="A drawing of a face&#10;&#10;Description automatically generated">
            <a:extLst>
              <a:ext uri="{FF2B5EF4-FFF2-40B4-BE49-F238E27FC236}">
                <a16:creationId xmlns:a16="http://schemas.microsoft.com/office/drawing/2014/main" id="{F66FE3D0-78E3-4BB5-8CF5-4D1761BC2A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717" y="1549792"/>
            <a:ext cx="5069590" cy="1242049"/>
          </a:xfrm>
          <a:prstGeom prst="rect">
            <a:avLst/>
          </a:prstGeom>
        </p:spPr>
      </p:pic>
      <p:pic>
        <p:nvPicPr>
          <p:cNvPr id="1026" name="Picture 2" descr="A group of people walking down the street&#10;&#10;Description automatically generated">
            <a:extLst>
              <a:ext uri="{FF2B5EF4-FFF2-40B4-BE49-F238E27FC236}">
                <a16:creationId xmlns:a16="http://schemas.microsoft.com/office/drawing/2014/main" id="{A97A7F0A-04BB-42FC-A57C-919A2FBAD7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1483" y="671201"/>
            <a:ext cx="4459824" cy="29992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919AD16-203D-4566-B9F0-BD78C757DBC5}"/>
              </a:ext>
            </a:extLst>
          </p:cNvPr>
          <p:cNvSpPr/>
          <p:nvPr/>
        </p:nvSpPr>
        <p:spPr>
          <a:xfrm>
            <a:off x="1057080" y="5825864"/>
            <a:ext cx="10071536" cy="929750"/>
          </a:xfrm>
          <a:prstGeom prst="rect">
            <a:avLst/>
          </a:prstGeom>
        </p:spPr>
        <p:txBody>
          <a:bodyPr vert="horz" lIns="91440" tIns="45720" rIns="91440" bIns="45720" rtlCol="0" anchor="b">
            <a:normAutofit fontScale="32500" lnSpcReduction="20000"/>
          </a:bodyPr>
          <a:lstStyle/>
          <a:p>
            <a:pPr algn="ctr">
              <a:lnSpc>
                <a:spcPct val="90000"/>
              </a:lnSpc>
              <a:spcBef>
                <a:spcPct val="0"/>
              </a:spcBef>
              <a:spcAft>
                <a:spcPts val="600"/>
              </a:spcAft>
            </a:pPr>
            <a:r>
              <a:rPr lang="en-US" sz="4400" b="1" dirty="0">
                <a:latin typeface="+mj-lt"/>
                <a:ea typeface="+mj-ea"/>
                <a:cs typeface="+mj-cs"/>
              </a:rPr>
              <a:t>Dr. </a:t>
            </a:r>
            <a:r>
              <a:rPr lang="en-US" sz="4400" b="1" dirty="0" err="1">
                <a:latin typeface="+mj-lt"/>
                <a:ea typeface="+mj-ea"/>
                <a:cs typeface="+mj-cs"/>
              </a:rPr>
              <a:t>S.Sathya</a:t>
            </a:r>
            <a:r>
              <a:rPr lang="en-US" sz="4400" b="1" dirty="0">
                <a:latin typeface="+mj-lt"/>
                <a:ea typeface="+mj-ea"/>
                <a:cs typeface="+mj-cs"/>
              </a:rPr>
              <a:t> Priya</a:t>
            </a:r>
          </a:p>
          <a:p>
            <a:pPr algn="ctr">
              <a:lnSpc>
                <a:spcPct val="90000"/>
              </a:lnSpc>
              <a:spcBef>
                <a:spcPct val="0"/>
              </a:spcBef>
              <a:spcAft>
                <a:spcPts val="600"/>
              </a:spcAft>
            </a:pPr>
            <a:r>
              <a:rPr lang="en-US" sz="4400" b="1" dirty="0">
                <a:latin typeface="+mj-lt"/>
                <a:ea typeface="+mj-ea"/>
                <a:cs typeface="+mj-cs"/>
              </a:rPr>
              <a:t>Associate professor</a:t>
            </a:r>
          </a:p>
          <a:p>
            <a:pPr algn="ctr">
              <a:lnSpc>
                <a:spcPct val="90000"/>
              </a:lnSpc>
              <a:spcBef>
                <a:spcPct val="0"/>
              </a:spcBef>
              <a:spcAft>
                <a:spcPts val="600"/>
              </a:spcAft>
            </a:pPr>
            <a:r>
              <a:rPr lang="en-US" sz="4400" b="1" dirty="0">
                <a:latin typeface="+mj-lt"/>
                <a:ea typeface="+mj-ea"/>
                <a:cs typeface="+mj-cs"/>
              </a:rPr>
              <a:t>School of Computing Sciences, </a:t>
            </a:r>
          </a:p>
          <a:p>
            <a:pPr algn="ctr">
              <a:lnSpc>
                <a:spcPct val="90000"/>
              </a:lnSpc>
              <a:spcBef>
                <a:spcPct val="0"/>
              </a:spcBef>
              <a:spcAft>
                <a:spcPts val="600"/>
              </a:spcAft>
            </a:pPr>
            <a:r>
              <a:rPr lang="en-US" sz="4400" b="1" dirty="0">
                <a:latin typeface="+mj-lt"/>
                <a:ea typeface="+mj-ea"/>
                <a:cs typeface="+mj-cs"/>
              </a:rPr>
              <a:t>Department of Computer Science and Engineering</a:t>
            </a:r>
          </a:p>
        </p:txBody>
      </p:sp>
    </p:spTree>
    <p:extLst>
      <p:ext uri="{BB962C8B-B14F-4D97-AF65-F5344CB8AC3E}">
        <p14:creationId xmlns:p14="http://schemas.microsoft.com/office/powerpoint/2010/main" val="3433882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3529" t="3636" b="11818"/>
              <a:stretch>
                <a:fillRect/>
              </a:stretch>
            </p:blipFill>
          </mc:Choice>
          <mc:Fallback>
            <p:blipFill>
              <a:blip r:embed="rId4"/>
              <a:srcRect l="3529" t="3636" b="11818"/>
              <a:stretch>
                <a:fillRect/>
              </a:stretch>
            </p:blipFill>
          </mc:Fallback>
        </mc:AlternateContent>
        <p:spPr>
          <a:xfrm>
            <a:off x="3124201" y="-29494"/>
            <a:ext cx="6072779" cy="6887494"/>
          </a:xfrm>
          <a:prstGeom prst="rect">
            <a:avLst/>
          </a:prstGeom>
        </p:spPr>
      </p:pic>
    </p:spTree>
  </p:cSld>
  <p:clrMapOvr>
    <a:masterClrMapping/>
  </p:clrMapOvr>
  <p:transition spd="med">
    <p:pull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30000" b="30909"/>
              <a:stretch>
                <a:fillRect/>
              </a:stretch>
            </p:blipFill>
          </mc:Choice>
          <mc:Fallback>
            <p:blipFill>
              <a:blip r:embed="rId4"/>
              <a:srcRect t="30000" b="30909"/>
              <a:stretch>
                <a:fillRect/>
              </a:stretch>
            </p:blipFill>
          </mc:Fallback>
        </mc:AlternateContent>
        <p:spPr>
          <a:xfrm>
            <a:off x="1524000" y="1066800"/>
            <a:ext cx="9144000" cy="4625814"/>
          </a:xfrm>
          <a:prstGeom prst="rect">
            <a:avLst/>
          </a:prstGeom>
        </p:spPr>
      </p:pic>
    </p:spTree>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Controlling Key Usage</a:t>
            </a:r>
          </a:p>
        </p:txBody>
      </p:sp>
      <p:sp>
        <p:nvSpPr>
          <p:cNvPr id="7" name="Content Placeholder 6"/>
          <p:cNvSpPr>
            <a:spLocks noGrp="1"/>
          </p:cNvSpPr>
          <p:nvPr>
            <p:ph idx="1"/>
          </p:nvPr>
        </p:nvSpPr>
        <p:spPr>
          <a:xfrm>
            <a:off x="2316164" y="1762126"/>
            <a:ext cx="7570787" cy="4638675"/>
          </a:xfrm>
        </p:spPr>
        <p:txBody>
          <a:bodyPr>
            <a:normAutofit/>
          </a:bodyPr>
          <a:lstStyle/>
          <a:p>
            <a:r>
              <a:rPr lang="en-US" dirty="0"/>
              <a:t>The concept of a key hierarchy and the use of automated key distribution techniques greatly reduce the number of keys that must be manually managed and distributed</a:t>
            </a:r>
          </a:p>
          <a:p>
            <a:r>
              <a:rPr lang="en-US" dirty="0"/>
              <a:t>It also may be desirable to impose some control on the way in which automatically distributed keys are used</a:t>
            </a:r>
          </a:p>
          <a:p>
            <a:pPr lvl="1"/>
            <a:r>
              <a:rPr lang="en-US" dirty="0"/>
              <a:t>For example, in addition to separating            master keys from session keys, we                   may wish to define different types                        of session keys on the basis of use</a:t>
            </a:r>
          </a:p>
          <a:p>
            <a:endParaRPr lang="en-US" dirty="0"/>
          </a:p>
        </p:txBody>
      </p:sp>
      <p:pic>
        <p:nvPicPr>
          <p:cNvPr id="5" name="Picture 4"/>
          <p:cNvPicPr>
            <a:picLocks noChangeAspect="1"/>
          </p:cNvPicPr>
          <p:nvPr/>
        </p:nvPicPr>
        <p:blipFill>
          <a:blip r:embed="rId3"/>
          <a:stretch>
            <a:fillRect/>
          </a:stretch>
        </p:blipFill>
        <p:spPr>
          <a:xfrm>
            <a:off x="8305800" y="4864100"/>
            <a:ext cx="2197100" cy="19939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Key Controls</a:t>
            </a:r>
          </a:p>
        </p:txBody>
      </p:sp>
      <p:sp>
        <p:nvSpPr>
          <p:cNvPr id="7" name="Content Placeholder 6"/>
          <p:cNvSpPr>
            <a:spLocks noGrp="1"/>
          </p:cNvSpPr>
          <p:nvPr>
            <p:ph idx="1"/>
          </p:nvPr>
        </p:nvSpPr>
        <p:spPr>
          <a:xfrm>
            <a:off x="2316164" y="1762126"/>
            <a:ext cx="7570787" cy="2886075"/>
          </a:xfrm>
        </p:spPr>
        <p:txBody>
          <a:bodyPr>
            <a:normAutofit lnSpcReduction="10000"/>
          </a:bodyPr>
          <a:lstStyle/>
          <a:p>
            <a:r>
              <a:rPr lang="en-US" dirty="0"/>
              <a:t>Associate a tag with each key</a:t>
            </a:r>
          </a:p>
          <a:p>
            <a:pPr lvl="1"/>
            <a:r>
              <a:rPr lang="en-US" dirty="0"/>
              <a:t>For use with DES and makes use of the extra 8 bits in each 64-bit DES key</a:t>
            </a:r>
          </a:p>
          <a:p>
            <a:pPr lvl="1"/>
            <a:r>
              <a:rPr lang="en-US" dirty="0"/>
              <a:t>The eight non-key bits ordinarily reserved for parity checking form the key tag</a:t>
            </a:r>
          </a:p>
          <a:p>
            <a:pPr lvl="1"/>
            <a:r>
              <a:rPr lang="en-US" dirty="0"/>
              <a:t>Because the tag is embedded in the key, it is encrypted along with the key when that key is distributed, thus providing protection</a:t>
            </a:r>
          </a:p>
        </p:txBody>
      </p:sp>
      <p:graphicFrame>
        <p:nvGraphicFramePr>
          <p:cNvPr id="5" name="Diagram 4"/>
          <p:cNvGraphicFramePr/>
          <p:nvPr/>
        </p:nvGraphicFramePr>
        <p:xfrm>
          <a:off x="2362200" y="4572000"/>
          <a:ext cx="7620000" cy="210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3581400" y="4495800"/>
            <a:ext cx="1249180" cy="1524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658471" y="0"/>
            <a:ext cx="8875059" cy="6858000"/>
          </a:xfrm>
          <a:prstGeom prst="rect">
            <a:avLst/>
          </a:prstGeom>
        </p:spPr>
      </p:pic>
    </p:spTree>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152401"/>
            <a:ext cx="9144000" cy="1412875"/>
          </a:xfrm>
        </p:spPr>
        <p:txBody>
          <a:bodyPr/>
          <a:lstStyle/>
          <a:p>
            <a:pPr eaLnBrk="1" hangingPunct="1">
              <a:defRPr/>
            </a:pPr>
            <a:r>
              <a:rPr lang="en-US" dirty="0">
                <a:ea typeface="+mj-ea"/>
                <a:cs typeface="+mj-cs"/>
              </a:rPr>
              <a:t>Simple Secret Key Distribution</a:t>
            </a:r>
          </a:p>
        </p:txBody>
      </p:sp>
      <p:pic>
        <p:nvPicPr>
          <p:cNvPr id="6" name="Picture 5" descr="f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6364" t="24706" r="8182" b="24706"/>
              <a:stretch>
                <a:fillRect/>
              </a:stretch>
            </p:blipFill>
          </mc:Choice>
          <mc:Fallback>
            <p:blipFill>
              <a:blip r:embed="rId4"/>
              <a:srcRect l="6364" t="24706" r="8182" b="24706"/>
              <a:stretch>
                <a:fillRect/>
              </a:stretch>
            </p:blipFill>
          </mc:Fallback>
        </mc:AlternateContent>
        <p:spPr>
          <a:xfrm>
            <a:off x="1524001" y="2133600"/>
            <a:ext cx="9144001" cy="4182868"/>
          </a:xfrm>
          <a:prstGeom prst="rect">
            <a:avLst/>
          </a:prstGeom>
        </p:spPr>
      </p:pic>
    </p:spTree>
  </p:cSld>
  <p:clrMapOvr>
    <a:masterClrMapping/>
  </p:clrMapOvr>
  <p:transition spd="med">
    <p:wipe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j-ea"/>
                <a:cs typeface="+mj-cs"/>
              </a:rPr>
              <a:t>Man-in-the-Middle Attack</a:t>
            </a:r>
          </a:p>
        </p:txBody>
      </p:sp>
      <p:sp>
        <p:nvSpPr>
          <p:cNvPr id="8" name="Text Placeholder 7"/>
          <p:cNvSpPr>
            <a:spLocks noGrp="1"/>
          </p:cNvSpPr>
          <p:nvPr>
            <p:ph type="body" sz="half" idx="2"/>
          </p:nvPr>
        </p:nvSpPr>
        <p:spPr/>
        <p:txBody>
          <a:bodyPr/>
          <a:lstStyle/>
          <a:p>
            <a:endParaRPr lang="en-US" dirty="0"/>
          </a:p>
        </p:txBody>
      </p:sp>
      <p:pic>
        <p:nvPicPr>
          <p:cNvPr id="6" name="Picture 5" descr="f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5882"/>
              <a:stretch>
                <a:fillRect/>
              </a:stretch>
            </p:blipFill>
          </mc:Choice>
          <mc:Fallback>
            <p:blipFill>
              <a:blip r:embed="rId4"/>
              <a:srcRect r="5882"/>
              <a:stretch>
                <a:fillRect/>
              </a:stretch>
            </p:blipFill>
          </mc:Fallback>
        </mc:AlternateContent>
        <p:spPr>
          <a:xfrm>
            <a:off x="5368636" y="1"/>
            <a:ext cx="5299364" cy="7286673"/>
          </a:xfrm>
          <a:prstGeom prst="rect">
            <a:avLst/>
          </a:prstGeom>
        </p:spPr>
      </p:pic>
    </p:spTree>
  </p:cSld>
  <p:clrMapOvr>
    <a:masterClrMapping/>
  </p:clrMapOvr>
  <p:transition spd="med">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152400"/>
            <a:ext cx="9144000" cy="2057401"/>
          </a:xfrm>
        </p:spPr>
        <p:txBody>
          <a:bodyPr vert="horz" lIns="91440" tIns="0" rIns="91440" bIns="914400" rtlCol="0" anchor="ctr">
            <a:normAutofit fontScale="90000"/>
          </a:bodyPr>
          <a:lstStyle/>
          <a:p>
            <a:pPr eaLnBrk="1" hangingPunct="1">
              <a:defRPr/>
            </a:pPr>
            <a:r>
              <a:rPr lang="en-US" sz="4800" dirty="0"/>
              <a:t>Secret Key Distribution with Confidentiality and Authentication</a:t>
            </a:r>
          </a:p>
        </p:txBody>
      </p:sp>
      <p:pic>
        <p:nvPicPr>
          <p:cNvPr id="4" name="Picture 3" descr="f9.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6364" t="20000" r="8182" b="21176"/>
              <a:stretch>
                <a:fillRect/>
              </a:stretch>
            </p:blipFill>
          </mc:Choice>
          <mc:Fallback>
            <p:blipFill>
              <a:blip r:embed="rId4"/>
              <a:srcRect l="6364" t="20000" r="8182" b="21176"/>
              <a:stretch>
                <a:fillRect/>
              </a:stretch>
            </p:blipFill>
          </mc:Fallback>
        </mc:AlternateContent>
        <p:spPr>
          <a:xfrm>
            <a:off x="1524001" y="1980586"/>
            <a:ext cx="9169167" cy="4877415"/>
          </a:xfrm>
          <a:prstGeom prst="rect">
            <a:avLst/>
          </a:prstGeom>
        </p:spPr>
      </p:pic>
    </p:spTree>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A Hybrid Scheme</a:t>
            </a:r>
            <a:endParaRPr lang="en-AU" dirty="0"/>
          </a:p>
        </p:txBody>
      </p:sp>
      <p:sp>
        <p:nvSpPr>
          <p:cNvPr id="92163" name="Rectangle 3"/>
          <p:cNvSpPr>
            <a:spLocks noGrp="1" noChangeArrowheads="1"/>
          </p:cNvSpPr>
          <p:nvPr>
            <p:ph idx="1"/>
          </p:nvPr>
        </p:nvSpPr>
        <p:spPr>
          <a:xfrm>
            <a:off x="2316164" y="1762126"/>
            <a:ext cx="7570787" cy="3267075"/>
          </a:xfrm>
        </p:spPr>
        <p:txBody>
          <a:bodyPr>
            <a:normAutofit/>
          </a:bodyPr>
          <a:lstStyle/>
          <a:p>
            <a:r>
              <a:rPr lang="en-AU" dirty="0"/>
              <a:t>In use on IBM mainframes</a:t>
            </a:r>
          </a:p>
          <a:p>
            <a:r>
              <a:rPr lang="en-AU" dirty="0"/>
              <a:t>Retains the use of a key distribution center (KDC) that shares a secret master key with each user and distributes secret session keys encrypted with the master key</a:t>
            </a:r>
          </a:p>
          <a:p>
            <a:r>
              <a:rPr lang="en-AU" dirty="0"/>
              <a:t>A public-key scheme is used to distribute the master keys</a:t>
            </a:r>
          </a:p>
        </p:txBody>
      </p:sp>
      <p:graphicFrame>
        <p:nvGraphicFramePr>
          <p:cNvPr id="4" name="Diagram 3"/>
          <p:cNvGraphicFramePr/>
          <p:nvPr/>
        </p:nvGraphicFramePr>
        <p:xfrm>
          <a:off x="3124200" y="5105400"/>
          <a:ext cx="6096000" cy="134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524001" y="39689"/>
            <a:ext cx="9143999" cy="1412875"/>
          </a:xfrm>
        </p:spPr>
        <p:txBody>
          <a:bodyPr/>
          <a:lstStyle/>
          <a:p>
            <a:r>
              <a:rPr lang="en-US" dirty="0"/>
              <a:t>Distribution of Public Keys</a:t>
            </a:r>
            <a:endParaRPr lang="en-AU" dirty="0"/>
          </a:p>
        </p:txBody>
      </p:sp>
      <p:sp>
        <p:nvSpPr>
          <p:cNvPr id="47107" name="Rectangle 3"/>
          <p:cNvSpPr>
            <a:spLocks noGrp="1" noChangeArrowheads="1"/>
          </p:cNvSpPr>
          <p:nvPr>
            <p:ph idx="1"/>
          </p:nvPr>
        </p:nvSpPr>
        <p:spPr>
          <a:xfrm>
            <a:off x="2286001" y="1600201"/>
            <a:ext cx="7570787" cy="1514475"/>
          </a:xfrm>
        </p:spPr>
        <p:txBody>
          <a:bodyPr>
            <a:normAutofit fontScale="92500" lnSpcReduction="10000"/>
          </a:bodyPr>
          <a:lstStyle/>
          <a:p>
            <a:pPr>
              <a:spcBef>
                <a:spcPts val="1800"/>
              </a:spcBef>
            </a:pPr>
            <a:r>
              <a:rPr lang="en-US" dirty="0"/>
              <a:t>Several techniques have been proposed for the distribution of public keys. Virtually all these proposals can be grouped into the following general schemes:</a:t>
            </a:r>
          </a:p>
          <a:p>
            <a:endParaRPr lang="en-AU" dirty="0"/>
          </a:p>
        </p:txBody>
      </p:sp>
      <p:graphicFrame>
        <p:nvGraphicFramePr>
          <p:cNvPr id="4" name="Diagram 3"/>
          <p:cNvGraphicFramePr/>
          <p:nvPr/>
        </p:nvGraphicFramePr>
        <p:xfrm>
          <a:off x="3276600" y="2667000"/>
          <a:ext cx="68580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3F2D8-821D-4241-909D-B69F6B814BDE}"/>
              </a:ext>
            </a:extLst>
          </p:cNvPr>
          <p:cNvSpPr>
            <a:spLocks noGrp="1"/>
          </p:cNvSpPr>
          <p:nvPr>
            <p:ph idx="1"/>
          </p:nvPr>
        </p:nvSpPr>
        <p:spPr/>
        <p:txBody>
          <a:bodyPr>
            <a:normAutofit/>
          </a:bodyPr>
          <a:lstStyle/>
          <a:p>
            <a:pPr marL="0" indent="0">
              <a:buNone/>
            </a:pPr>
            <a:r>
              <a:rPr lang="en-US" dirty="0">
                <a:solidFill>
                  <a:srgbClr val="FF0000"/>
                </a:solidFill>
              </a:rPr>
              <a:t>MODULE 4: </a:t>
            </a:r>
            <a:r>
              <a:rPr lang="en-IN" b="1" dirty="0">
                <a:solidFill>
                  <a:srgbClr val="FF0000"/>
                </a:solidFill>
                <a:effectLst/>
                <a:latin typeface="Calibri" panose="020F0502020204030204" pitchFamily="34" charset="0"/>
                <a:ea typeface="Calibri" panose="020F0502020204030204" pitchFamily="34" charset="0"/>
              </a:rPr>
              <a:t>KEY MANAGEMENT &amp; DISTRIBUTION</a:t>
            </a:r>
            <a:endParaRPr lang="en-IN" b="1" dirty="0">
              <a:solidFill>
                <a:srgbClr val="FF0000"/>
              </a:solidFill>
              <a:effectLst/>
              <a:latin typeface="Calibri" panose="020F0502020204030204" pitchFamily="34" charset="0"/>
              <a:ea typeface="Calibri" panose="020F0502020204030204" pitchFamily="34" charset="0"/>
              <a:cs typeface="Latha" panose="020B0604020202020204" pitchFamily="34" charset="0"/>
            </a:endParaRPr>
          </a:p>
          <a:p>
            <a:pPr marL="0" indent="0">
              <a:buNone/>
            </a:pPr>
            <a:endParaRPr lang="en-US" sz="1800" dirty="0">
              <a:solidFill>
                <a:srgbClr val="FF0000"/>
              </a:solidFill>
              <a:effectLst/>
              <a:latin typeface="Calibri" panose="020F0502020204030204" pitchFamily="34" charset="0"/>
              <a:ea typeface="Times New Roman" panose="02020603050405020304" pitchFamily="18" charset="0"/>
            </a:endParaRPr>
          </a:p>
          <a:p>
            <a:pPr marL="0" indent="0">
              <a:buNone/>
            </a:pPr>
            <a:endParaRPr lang="en-US" sz="1800" dirty="0">
              <a:solidFill>
                <a:srgbClr val="FF0000"/>
              </a:solidFill>
              <a:latin typeface="Calibri" panose="020F0502020204030204" pitchFamily="34" charset="0"/>
              <a:ea typeface="Times New Roman" panose="02020603050405020304" pitchFamily="18" charset="0"/>
            </a:endParaRPr>
          </a:p>
          <a:p>
            <a:pPr marL="0" indent="0" algn="just">
              <a:buNone/>
            </a:pPr>
            <a:r>
              <a:rPr lang="en-US" sz="1800" dirty="0">
                <a:solidFill>
                  <a:srgbClr val="FF0000"/>
                </a:solidFill>
                <a:effectLst/>
                <a:latin typeface="Calibri" panose="020F0502020204030204" pitchFamily="34" charset="0"/>
                <a:ea typeface="Times New Roman" panose="02020603050405020304" pitchFamily="18" charset="0"/>
              </a:rPr>
              <a:t>Symmetric Key Distribution Using Symmetric Encryption -Symmetric Key Distribution Using </a:t>
            </a:r>
            <a:r>
              <a:rPr lang="en-US" sz="1800" dirty="0" err="1">
                <a:solidFill>
                  <a:srgbClr val="FF0000"/>
                </a:solidFill>
                <a:effectLst/>
                <a:latin typeface="Calibri" panose="020F0502020204030204" pitchFamily="34" charset="0"/>
                <a:ea typeface="Times New Roman" panose="02020603050405020304" pitchFamily="18" charset="0"/>
              </a:rPr>
              <a:t>Assymmetric</a:t>
            </a:r>
            <a:r>
              <a:rPr lang="en-US" sz="1800" dirty="0">
                <a:solidFill>
                  <a:srgbClr val="FF0000"/>
                </a:solidFill>
                <a:effectLst/>
                <a:latin typeface="Calibri" panose="020F0502020204030204" pitchFamily="34" charset="0"/>
                <a:ea typeface="Times New Roman" panose="02020603050405020304" pitchFamily="18" charset="0"/>
              </a:rPr>
              <a:t> Encryption- Distribution of Public Keys-Public Announcement of Public Keys -Publicly Available Directory - Public-Key Authority- Public-Key Certificates- Remote User-Authentication Principles-  Remote User-Authentication Using Symmetric Encryption- Kerberos- Remote User </a:t>
            </a:r>
            <a:r>
              <a:rPr lang="en-US" sz="1800" dirty="0">
                <a:solidFill>
                  <a:srgbClr val="FF0000"/>
                </a:solidFill>
                <a:effectLst/>
                <a:latin typeface="Times New Roman" panose="02020603050405020304" pitchFamily="18" charset="0"/>
                <a:ea typeface="Times New Roman" panose="02020603050405020304" pitchFamily="18" charset="0"/>
                <a:cs typeface="Calibri" panose="020F0502020204030204" pitchFamily="34" charset="0"/>
              </a:rPr>
              <a:t>Authentication Using Asymmetric Encryption</a:t>
            </a:r>
            <a:endParaRPr lang="en-US" dirty="0">
              <a:solidFill>
                <a:srgbClr val="FF0000"/>
              </a:solidFill>
            </a:endParaRPr>
          </a:p>
        </p:txBody>
      </p:sp>
      <p:sp>
        <p:nvSpPr>
          <p:cNvPr id="4" name="Footer Placeholder 3">
            <a:extLst>
              <a:ext uri="{FF2B5EF4-FFF2-40B4-BE49-F238E27FC236}">
                <a16:creationId xmlns:a16="http://schemas.microsoft.com/office/drawing/2014/main" id="{9C71718E-9AED-4DFA-82E9-12813F28FB3E}"/>
              </a:ext>
            </a:extLst>
          </p:cNvPr>
          <p:cNvSpPr>
            <a:spLocks noGrp="1"/>
          </p:cNvSpPr>
          <p:nvPr>
            <p:ph type="ftr" sz="quarter" idx="11"/>
          </p:nvPr>
        </p:nvSpPr>
        <p:spPr>
          <a:xfrm>
            <a:off x="408373" y="6356350"/>
            <a:ext cx="10839635" cy="365125"/>
          </a:xfrm>
        </p:spPr>
        <p:txBody>
          <a:bodyPr/>
          <a:lstStyle/>
          <a:p>
            <a:r>
              <a:rPr lang="en-IN" dirty="0"/>
              <a:t>Department of Computer science and Engineering                                                            CSB4403-Applied Cryptography &amp; Network Security                  </a:t>
            </a:r>
          </a:p>
        </p:txBody>
      </p:sp>
      <p:sp>
        <p:nvSpPr>
          <p:cNvPr id="5" name="Slide Number Placeholder 4">
            <a:extLst>
              <a:ext uri="{FF2B5EF4-FFF2-40B4-BE49-F238E27FC236}">
                <a16:creationId xmlns:a16="http://schemas.microsoft.com/office/drawing/2014/main" id="{8C446AA4-67E3-4E07-90BE-EA673AF64F2F}"/>
              </a:ext>
            </a:extLst>
          </p:cNvPr>
          <p:cNvSpPr>
            <a:spLocks noGrp="1"/>
          </p:cNvSpPr>
          <p:nvPr>
            <p:ph type="sldNum" sz="quarter" idx="12"/>
          </p:nvPr>
        </p:nvSpPr>
        <p:spPr/>
        <p:txBody>
          <a:bodyPr/>
          <a:lstStyle/>
          <a:p>
            <a:fld id="{8BA4E876-1E2A-41C4-BFA0-7D60E841BEBF}" type="slidenum">
              <a:rPr lang="en-IN" smtClean="0"/>
              <a:t>2</a:t>
            </a:fld>
            <a:endParaRPr lang="en-IN" dirty="0"/>
          </a:p>
        </p:txBody>
      </p:sp>
    </p:spTree>
    <p:extLst>
      <p:ext uri="{BB962C8B-B14F-4D97-AF65-F5344CB8AC3E}">
        <p14:creationId xmlns:p14="http://schemas.microsoft.com/office/powerpoint/2010/main" val="3820688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1524000" y="152401"/>
            <a:ext cx="9144000" cy="1139825"/>
          </a:xfrm>
        </p:spPr>
        <p:txBody>
          <a:bodyPr/>
          <a:lstStyle/>
          <a:p>
            <a:pPr eaLnBrk="1" hangingPunct="1">
              <a:defRPr/>
            </a:pPr>
            <a:r>
              <a:rPr lang="en-AU" dirty="0">
                <a:ea typeface="+mj-ea"/>
                <a:cs typeface="+mj-cs"/>
              </a:rPr>
              <a:t>Public Announcement</a:t>
            </a:r>
          </a:p>
        </p:txBody>
      </p:sp>
      <p:pic>
        <p:nvPicPr>
          <p:cNvPr id="4" name="Picture 3" descr="f10.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6364" t="17647" r="7273" b="18824"/>
              <a:stretch>
                <a:fillRect/>
              </a:stretch>
            </p:blipFill>
          </mc:Choice>
          <mc:Fallback>
            <p:blipFill>
              <a:blip r:embed="rId4"/>
              <a:srcRect l="6364" t="17647" r="7273" b="18824"/>
              <a:stretch>
                <a:fillRect/>
              </a:stretch>
            </p:blipFill>
          </mc:Fallback>
        </mc:AlternateContent>
        <p:spPr>
          <a:xfrm>
            <a:off x="1560848" y="1447800"/>
            <a:ext cx="9107152" cy="5176704"/>
          </a:xfrm>
          <a:prstGeom prst="rect">
            <a:avLst/>
          </a:prstGeom>
        </p:spPr>
      </p:pic>
    </p:spTree>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1524000" y="1"/>
            <a:ext cx="9144000" cy="1139825"/>
          </a:xfrm>
        </p:spPr>
        <p:txBody>
          <a:bodyPr/>
          <a:lstStyle/>
          <a:p>
            <a:pPr eaLnBrk="1" hangingPunct="1">
              <a:defRPr/>
            </a:pPr>
            <a:r>
              <a:rPr lang="en-AU" dirty="0">
                <a:ea typeface="+mj-ea"/>
                <a:cs typeface="+mj-cs"/>
              </a:rPr>
              <a:t>Publicly Available Directory</a:t>
            </a:r>
          </a:p>
        </p:txBody>
      </p:sp>
      <p:pic>
        <p:nvPicPr>
          <p:cNvPr id="4" name="Picture 3" descr="f1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5455" t="11765" r="7273" b="14118"/>
              <a:stretch>
                <a:fillRect/>
              </a:stretch>
            </p:blipFill>
          </mc:Choice>
          <mc:Fallback>
            <p:blipFill>
              <a:blip r:embed="rId4"/>
              <a:srcRect l="5455" t="11765" r="7273" b="14118"/>
              <a:stretch>
                <a:fillRect/>
              </a:stretch>
            </p:blipFill>
          </mc:Fallback>
        </mc:AlternateContent>
        <p:spPr>
          <a:xfrm>
            <a:off x="1480054" y="806888"/>
            <a:ext cx="9187946" cy="6029561"/>
          </a:xfrm>
          <a:prstGeom prst="rect">
            <a:avLst/>
          </a:prstGeom>
        </p:spPr>
      </p:pic>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4545" b="31818"/>
              <a:stretch>
                <a:fillRect/>
              </a:stretch>
            </p:blipFill>
          </mc:Choice>
          <mc:Fallback>
            <p:blipFill>
              <a:blip r:embed="rId4"/>
              <a:srcRect t="4545" b="31818"/>
              <a:stretch>
                <a:fillRect/>
              </a:stretch>
            </p:blipFill>
          </mc:Fallback>
        </mc:AlternateContent>
        <p:spPr>
          <a:xfrm>
            <a:off x="1905000" y="0"/>
            <a:ext cx="8441894" cy="6952086"/>
          </a:xfrm>
          <a:prstGeom prst="rect">
            <a:avLst/>
          </a:prstGeom>
        </p:spPr>
      </p:pic>
    </p:spTree>
  </p:cSld>
  <p:clrMapOvr>
    <a:masterClrMapping/>
  </p:clrMapOvr>
  <p:transition spd="med">
    <p:pull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3636" b="10909"/>
              <a:stretch>
                <a:fillRect/>
              </a:stretch>
            </p:blipFill>
          </mc:Choice>
          <mc:Fallback>
            <p:blipFill>
              <a:blip r:embed="rId4"/>
              <a:srcRect t="13636" b="10909"/>
              <a:stretch>
                <a:fillRect/>
              </a:stretch>
            </p:blipFill>
          </mc:Fallback>
        </mc:AlternateContent>
        <p:spPr>
          <a:xfrm>
            <a:off x="2680160" y="1"/>
            <a:ext cx="7023267" cy="6858000"/>
          </a:xfrm>
          <a:prstGeom prst="rect">
            <a:avLst/>
          </a:prstGeom>
        </p:spPr>
      </p:pic>
    </p:spTree>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905000" y="152401"/>
            <a:ext cx="3612776" cy="1537447"/>
          </a:xfrm>
        </p:spPr>
        <p:txBody>
          <a:bodyPr/>
          <a:lstStyle/>
          <a:p>
            <a:r>
              <a:rPr lang="en-AU" sz="4800" dirty="0"/>
              <a:t>Certificates</a:t>
            </a:r>
          </a:p>
        </p:txBody>
      </p:sp>
      <p:sp>
        <p:nvSpPr>
          <p:cNvPr id="57347" name="Rectangle 3"/>
          <p:cNvSpPr>
            <a:spLocks noGrp="1" noChangeArrowheads="1"/>
          </p:cNvSpPr>
          <p:nvPr>
            <p:ph idx="1"/>
          </p:nvPr>
        </p:nvSpPr>
        <p:spPr>
          <a:xfrm>
            <a:off x="6409859" y="381002"/>
            <a:ext cx="3813174" cy="6172199"/>
          </a:xfrm>
        </p:spPr>
        <p:txBody>
          <a:bodyPr>
            <a:normAutofit/>
          </a:bodyPr>
          <a:lstStyle/>
          <a:p>
            <a:pPr lvl="1"/>
            <a:r>
              <a:rPr lang="en-AU" sz="2400" dirty="0"/>
              <a:t>Version</a:t>
            </a:r>
          </a:p>
          <a:p>
            <a:pPr lvl="1"/>
            <a:r>
              <a:rPr lang="en-AU" sz="2400" dirty="0"/>
              <a:t>Serial number</a:t>
            </a:r>
          </a:p>
          <a:p>
            <a:pPr lvl="1"/>
            <a:r>
              <a:rPr lang="en-AU" sz="2400" dirty="0"/>
              <a:t>Signature algorithm identifier</a:t>
            </a:r>
          </a:p>
          <a:p>
            <a:pPr lvl="1"/>
            <a:r>
              <a:rPr lang="en-AU" sz="2400" dirty="0"/>
              <a:t>Issuer name</a:t>
            </a:r>
          </a:p>
          <a:p>
            <a:pPr lvl="1"/>
            <a:r>
              <a:rPr lang="en-AU" sz="2400" dirty="0"/>
              <a:t>Period of validity</a:t>
            </a:r>
          </a:p>
          <a:p>
            <a:pPr lvl="1"/>
            <a:r>
              <a:rPr lang="en-AU" sz="2400" dirty="0"/>
              <a:t>Subject name</a:t>
            </a:r>
          </a:p>
          <a:p>
            <a:pPr lvl="1"/>
            <a:r>
              <a:rPr lang="en-AU" sz="2400" dirty="0"/>
              <a:t>Subject’s public-key information</a:t>
            </a:r>
          </a:p>
          <a:p>
            <a:pPr lvl="1"/>
            <a:r>
              <a:rPr lang="en-AU" sz="2400" dirty="0"/>
              <a:t>Issuer unique identifier </a:t>
            </a:r>
          </a:p>
          <a:p>
            <a:pPr lvl="1"/>
            <a:r>
              <a:rPr lang="en-AU" sz="2400" dirty="0"/>
              <a:t>Subject unique identifier </a:t>
            </a:r>
          </a:p>
          <a:p>
            <a:pPr lvl="1"/>
            <a:r>
              <a:rPr lang="en-AU" sz="2400" dirty="0"/>
              <a:t>Extensions</a:t>
            </a:r>
          </a:p>
          <a:p>
            <a:pPr lvl="1"/>
            <a:r>
              <a:rPr lang="en-AU" sz="2400" dirty="0"/>
              <a:t>Signature</a:t>
            </a:r>
          </a:p>
        </p:txBody>
      </p:sp>
      <p:sp>
        <p:nvSpPr>
          <p:cNvPr id="9" name="Text Placeholder 8"/>
          <p:cNvSpPr>
            <a:spLocks noGrp="1"/>
          </p:cNvSpPr>
          <p:nvPr>
            <p:ph type="body" sz="half" idx="2"/>
          </p:nvPr>
        </p:nvSpPr>
        <p:spPr>
          <a:xfrm>
            <a:off x="1905000" y="2362200"/>
            <a:ext cx="3612776" cy="3200400"/>
          </a:xfrm>
        </p:spPr>
        <p:txBody>
          <a:bodyPr>
            <a:normAutofit fontScale="92500" lnSpcReduction="10000"/>
          </a:bodyPr>
          <a:lstStyle/>
          <a:p>
            <a:r>
              <a:rPr lang="en-AU" sz="3892" dirty="0"/>
              <a:t>Created by a trusted Certification Authority (CA) and have the following elements: </a:t>
            </a:r>
          </a:p>
          <a:p>
            <a:endParaRPr lang="en-US" dirty="0"/>
          </a:p>
        </p:txBody>
      </p:sp>
      <p:cxnSp>
        <p:nvCxnSpPr>
          <p:cNvPr id="11" name="Straight Connector 10"/>
          <p:cNvCxnSpPr/>
          <p:nvPr/>
        </p:nvCxnSpPr>
        <p:spPr>
          <a:xfrm>
            <a:off x="2743200" y="1982788"/>
            <a:ext cx="2057400" cy="1588"/>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pull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8182" b="14545"/>
              <a:stretch>
                <a:fillRect/>
              </a:stretch>
            </p:blipFill>
          </mc:Choice>
          <mc:Fallback>
            <p:blipFill>
              <a:blip r:embed="rId4"/>
              <a:srcRect t="18182" b="14545"/>
              <a:stretch>
                <a:fillRect/>
              </a:stretch>
            </p:blipFill>
          </mc:Fallback>
        </mc:AlternateContent>
        <p:spPr>
          <a:xfrm>
            <a:off x="2209800" y="1"/>
            <a:ext cx="7877524" cy="6858001"/>
          </a:xfrm>
          <a:prstGeom prst="rect">
            <a:avLst/>
          </a:prstGeom>
        </p:spPr>
      </p:pic>
    </p:spTree>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a:t>Obtaining a </a:t>
            </a:r>
            <a:r>
              <a:rPr lang="en-AU" dirty="0"/>
              <a:t>Certificate </a:t>
            </a:r>
          </a:p>
        </p:txBody>
      </p:sp>
      <p:sp>
        <p:nvSpPr>
          <p:cNvPr id="61443" name="Rectangle 3"/>
          <p:cNvSpPr>
            <a:spLocks noGrp="1" noChangeArrowheads="1"/>
          </p:cNvSpPr>
          <p:nvPr>
            <p:ph idx="1"/>
          </p:nvPr>
        </p:nvSpPr>
        <p:spPr>
          <a:xfrm>
            <a:off x="2209801" y="1762126"/>
            <a:ext cx="7772399" cy="4867275"/>
          </a:xfrm>
        </p:spPr>
        <p:txBody>
          <a:bodyPr>
            <a:normAutofit fontScale="77500" lnSpcReduction="20000"/>
          </a:bodyPr>
          <a:lstStyle/>
          <a:p>
            <a:pPr marL="342900" lvl="1" indent="-342900">
              <a:spcBef>
                <a:spcPts val="2400"/>
              </a:spcBef>
              <a:buClr>
                <a:srgbClr val="BAABE3"/>
              </a:buClr>
            </a:pPr>
            <a:endParaRPr lang="en-AU" sz="2800" dirty="0">
              <a:cs typeface="ＭＳ Ｐゴシック" pitchFamily="-84" charset="-128"/>
            </a:endParaRPr>
          </a:p>
          <a:p>
            <a:pPr marL="342900" lvl="1" indent="-342900">
              <a:spcBef>
                <a:spcPts val="2400"/>
              </a:spcBef>
              <a:buClr>
                <a:srgbClr val="BAABE3"/>
              </a:buClr>
            </a:pPr>
            <a:endParaRPr lang="en-AU" sz="2800" dirty="0">
              <a:cs typeface="ＭＳ Ｐゴシック" pitchFamily="-84" charset="-128"/>
            </a:endParaRPr>
          </a:p>
          <a:p>
            <a:pPr marL="342900" lvl="1" indent="-342900">
              <a:spcBef>
                <a:spcPts val="2400"/>
              </a:spcBef>
              <a:buClr>
                <a:srgbClr val="BAABE3"/>
              </a:buClr>
            </a:pPr>
            <a:endParaRPr lang="en-AU" sz="2800" dirty="0">
              <a:cs typeface="ＭＳ Ｐゴシック" pitchFamily="-84" charset="-128"/>
            </a:endParaRPr>
          </a:p>
          <a:p>
            <a:pPr marL="342900" lvl="1" indent="-342900">
              <a:spcBef>
                <a:spcPts val="2400"/>
              </a:spcBef>
              <a:buClr>
                <a:srgbClr val="BAABE3"/>
              </a:buClr>
              <a:buNone/>
            </a:pPr>
            <a:endParaRPr lang="en-AU" sz="2800" dirty="0">
              <a:cs typeface="ＭＳ Ｐゴシック" pitchFamily="-84" charset="-128"/>
            </a:endParaRPr>
          </a:p>
          <a:p>
            <a:pPr marL="342900" lvl="1" indent="-342900">
              <a:spcBef>
                <a:spcPts val="2400"/>
              </a:spcBef>
              <a:buClr>
                <a:srgbClr val="BAABE3"/>
              </a:buClr>
            </a:pPr>
            <a:r>
              <a:rPr lang="en-AU" sz="2800" dirty="0">
                <a:cs typeface="ＭＳ Ｐゴシック" pitchFamily="-84" charset="-128"/>
              </a:rPr>
              <a:t>Because certificates are unforgeable, they can be placed in a directory without the need for the directory to make special efforts to protect them</a:t>
            </a:r>
          </a:p>
          <a:p>
            <a:pPr lvl="1"/>
            <a:r>
              <a:rPr lang="en-AU" sz="2571" dirty="0"/>
              <a:t>In addition, a user can transmit his or her certificate directly to other users</a:t>
            </a:r>
          </a:p>
          <a:p>
            <a:pPr marL="342900" lvl="1" indent="-342900">
              <a:spcBef>
                <a:spcPts val="2400"/>
              </a:spcBef>
              <a:buClr>
                <a:srgbClr val="BAABE3"/>
              </a:buClr>
            </a:pPr>
            <a:r>
              <a:rPr lang="en-AU" sz="2800" dirty="0">
                <a:cs typeface="ＭＳ Ｐゴシック" pitchFamily="-84" charset="-128"/>
              </a:rPr>
              <a:t>Once B is in possession of A’s certificate, B has confidence that messages it encrypts with A’s public key will be secure from eavesdropping and that messages signed with A’s private key are unforgeable</a:t>
            </a:r>
          </a:p>
        </p:txBody>
      </p:sp>
      <p:graphicFrame>
        <p:nvGraphicFramePr>
          <p:cNvPr id="4" name="Diagram 3"/>
          <p:cNvGraphicFramePr/>
          <p:nvPr/>
        </p:nvGraphicFramePr>
        <p:xfrm>
          <a:off x="2895600" y="1676400"/>
          <a:ext cx="6096000" cy="205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524001" y="39689"/>
            <a:ext cx="9143999" cy="1412875"/>
          </a:xfrm>
        </p:spPr>
        <p:txBody>
          <a:bodyPr/>
          <a:lstStyle/>
          <a:p>
            <a:r>
              <a:rPr lang="en-GB" dirty="0"/>
              <a:t>Remote User-Authentication Principles</a:t>
            </a:r>
            <a:endParaRPr lang="en-AU" dirty="0"/>
          </a:p>
        </p:txBody>
      </p:sp>
      <p:sp>
        <p:nvSpPr>
          <p:cNvPr id="6" name="Content Placeholder 5"/>
          <p:cNvSpPr>
            <a:spLocks noGrp="1"/>
          </p:cNvSpPr>
          <p:nvPr>
            <p:ph idx="1"/>
          </p:nvPr>
        </p:nvSpPr>
        <p:spPr>
          <a:xfrm>
            <a:off x="2286001" y="1828800"/>
            <a:ext cx="7570787" cy="1752600"/>
          </a:xfrm>
        </p:spPr>
        <p:txBody>
          <a:bodyPr>
            <a:normAutofit/>
          </a:bodyPr>
          <a:lstStyle/>
          <a:p>
            <a:r>
              <a:rPr lang="en-US" dirty="0"/>
              <a:t>The process of verifying an identity claimed by or for a system entity</a:t>
            </a:r>
          </a:p>
          <a:p>
            <a:r>
              <a:rPr lang="en-US" dirty="0"/>
              <a:t>An authentication process consists of two steps:</a:t>
            </a:r>
          </a:p>
          <a:p>
            <a:endParaRPr lang="en-US" dirty="0"/>
          </a:p>
        </p:txBody>
      </p:sp>
      <p:graphicFrame>
        <p:nvGraphicFramePr>
          <p:cNvPr id="4" name="Diagram 3"/>
          <p:cNvGraphicFramePr/>
          <p:nvPr/>
        </p:nvGraphicFramePr>
        <p:xfrm>
          <a:off x="3048000" y="3200400"/>
          <a:ext cx="70866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524001" y="39689"/>
            <a:ext cx="9143999" cy="1412875"/>
          </a:xfrm>
        </p:spPr>
        <p:txBody>
          <a:bodyPr/>
          <a:lstStyle/>
          <a:p>
            <a:r>
              <a:rPr lang="en-US" dirty="0"/>
              <a:t>Means of </a:t>
            </a:r>
            <a:r>
              <a:rPr lang="en-GB" dirty="0"/>
              <a:t>User Authentication</a:t>
            </a:r>
            <a:r>
              <a:rPr lang="en-US" dirty="0"/>
              <a:t> </a:t>
            </a:r>
          </a:p>
        </p:txBody>
      </p:sp>
      <p:sp>
        <p:nvSpPr>
          <p:cNvPr id="10" name="Content Placeholder 9"/>
          <p:cNvSpPr>
            <a:spLocks noGrp="1"/>
          </p:cNvSpPr>
          <p:nvPr>
            <p:ph idx="1"/>
          </p:nvPr>
        </p:nvSpPr>
        <p:spPr>
          <a:xfrm>
            <a:off x="2209801" y="1762126"/>
            <a:ext cx="7848600" cy="4943475"/>
          </a:xfrm>
        </p:spPr>
        <p:txBody>
          <a:bodyPr>
            <a:normAutofit fontScale="85000" lnSpcReduction="20000"/>
          </a:bodyPr>
          <a:lstStyle/>
          <a:p>
            <a:pPr marL="342900" lvl="2" indent="-342900">
              <a:spcBef>
                <a:spcPts val="2400"/>
              </a:spcBef>
            </a:pPr>
            <a:endParaRPr lang="en-US" sz="2857" dirty="0">
              <a:cs typeface="ＭＳ Ｐゴシック" pitchFamily="-84" charset="-128"/>
            </a:endParaRPr>
          </a:p>
          <a:p>
            <a:pPr marL="342900" lvl="2" indent="-342900">
              <a:spcBef>
                <a:spcPts val="2400"/>
              </a:spcBef>
            </a:pPr>
            <a:endParaRPr lang="en-US" sz="2857" dirty="0">
              <a:cs typeface="ＭＳ Ｐゴシック" pitchFamily="-84" charset="-128"/>
            </a:endParaRPr>
          </a:p>
          <a:p>
            <a:pPr marL="342900" lvl="2" indent="-342900">
              <a:spcBef>
                <a:spcPts val="2400"/>
              </a:spcBef>
            </a:pPr>
            <a:endParaRPr lang="en-US" sz="2857" dirty="0">
              <a:cs typeface="ＭＳ Ｐゴシック" pitchFamily="-84" charset="-128"/>
            </a:endParaRPr>
          </a:p>
          <a:p>
            <a:pPr marL="342900" lvl="2" indent="-342900">
              <a:spcBef>
                <a:spcPts val="2400"/>
              </a:spcBef>
            </a:pPr>
            <a:endParaRPr lang="en-US" sz="2857" dirty="0">
              <a:cs typeface="ＭＳ Ｐゴシック" pitchFamily="-84" charset="-128"/>
            </a:endParaRPr>
          </a:p>
          <a:p>
            <a:pPr marL="342900" lvl="2" indent="-342900">
              <a:spcBef>
                <a:spcPts val="2400"/>
              </a:spcBef>
            </a:pPr>
            <a:endParaRPr lang="en-US" sz="2857" dirty="0">
              <a:cs typeface="ＭＳ Ｐゴシック" pitchFamily="-84" charset="-128"/>
            </a:endParaRPr>
          </a:p>
          <a:p>
            <a:pPr marL="342900" lvl="2" indent="-342900">
              <a:spcBef>
                <a:spcPts val="2400"/>
              </a:spcBef>
            </a:pPr>
            <a:endParaRPr lang="en-US" sz="2857" dirty="0">
              <a:cs typeface="ＭＳ Ｐゴシック" pitchFamily="-84" charset="-128"/>
            </a:endParaRPr>
          </a:p>
          <a:p>
            <a:pPr marL="342900" lvl="2" indent="-342900">
              <a:spcBef>
                <a:spcPts val="2400"/>
              </a:spcBef>
            </a:pPr>
            <a:endParaRPr lang="en-US" sz="2857" dirty="0">
              <a:cs typeface="ＭＳ Ｐゴシック" pitchFamily="-84" charset="-128"/>
            </a:endParaRPr>
          </a:p>
          <a:p>
            <a:pPr marL="342900" lvl="2" indent="-342900">
              <a:spcBef>
                <a:spcPts val="2400"/>
              </a:spcBef>
            </a:pPr>
            <a:r>
              <a:rPr lang="en-US" sz="2857" dirty="0">
                <a:cs typeface="ＭＳ Ｐゴシック" pitchFamily="-84" charset="-128"/>
              </a:rPr>
              <a:t>For network-based user authentication, the most important methods involve cryptographic keys and something the individual knows, such as a password</a:t>
            </a:r>
          </a:p>
        </p:txBody>
      </p:sp>
      <p:graphicFrame>
        <p:nvGraphicFramePr>
          <p:cNvPr id="4" name="Diagram 3"/>
          <p:cNvGraphicFramePr/>
          <p:nvPr/>
        </p:nvGraphicFramePr>
        <p:xfrm>
          <a:off x="2743200" y="1828800"/>
          <a:ext cx="6934200" cy="370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a:t>Mutual Authentication</a:t>
            </a:r>
            <a:endParaRPr lang="en-AU" dirty="0"/>
          </a:p>
        </p:txBody>
      </p:sp>
      <p:sp>
        <p:nvSpPr>
          <p:cNvPr id="6" name="Content Placeholder 5"/>
          <p:cNvSpPr>
            <a:spLocks noGrp="1"/>
          </p:cNvSpPr>
          <p:nvPr>
            <p:ph idx="1"/>
          </p:nvPr>
        </p:nvSpPr>
        <p:spPr>
          <a:xfrm>
            <a:off x="2209801" y="1600200"/>
            <a:ext cx="7772399" cy="1066800"/>
          </a:xfrm>
        </p:spPr>
        <p:txBody>
          <a:bodyPr>
            <a:normAutofit fontScale="92500" lnSpcReduction="10000"/>
          </a:bodyPr>
          <a:lstStyle/>
          <a:p>
            <a:r>
              <a:rPr lang="en-US" dirty="0"/>
              <a:t>Protocols which enable communicating parties to satisfy themselves mutually about each other’s identity and to exchange session keys</a:t>
            </a:r>
          </a:p>
        </p:txBody>
      </p:sp>
      <p:graphicFrame>
        <p:nvGraphicFramePr>
          <p:cNvPr id="4" name="Diagram 3"/>
          <p:cNvGraphicFramePr/>
          <p:nvPr/>
        </p:nvGraphicFramePr>
        <p:xfrm>
          <a:off x="1752600" y="2667000"/>
          <a:ext cx="85344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524001" y="39689"/>
            <a:ext cx="9144000" cy="1412875"/>
          </a:xfrm>
        </p:spPr>
        <p:txBody>
          <a:bodyPr/>
          <a:lstStyle/>
          <a:p>
            <a:r>
              <a:rPr lang="en-US" dirty="0"/>
              <a:t>Key Distribution Technique</a:t>
            </a:r>
            <a:endParaRPr lang="en-AU" dirty="0"/>
          </a:p>
        </p:txBody>
      </p:sp>
      <p:sp>
        <p:nvSpPr>
          <p:cNvPr id="52227" name="Rectangle 3"/>
          <p:cNvSpPr>
            <a:spLocks noGrp="1" noChangeArrowheads="1"/>
          </p:cNvSpPr>
          <p:nvPr>
            <p:ph idx="1"/>
          </p:nvPr>
        </p:nvSpPr>
        <p:spPr>
          <a:xfrm>
            <a:off x="2316164" y="1762126"/>
            <a:ext cx="7570787" cy="4714875"/>
          </a:xfrm>
        </p:spPr>
        <p:txBody>
          <a:bodyPr>
            <a:normAutofit/>
          </a:bodyPr>
          <a:lstStyle/>
          <a:p>
            <a:r>
              <a:rPr lang="en-AU" dirty="0"/>
              <a:t>Term that refers to the means of delivering a key to two parties who wish to exchange data without allowing others to see the key</a:t>
            </a:r>
          </a:p>
          <a:p>
            <a:r>
              <a:rPr lang="en-AU" dirty="0"/>
              <a:t>For symmetric encryption to work, the two parties to an exchange must share the same key, and that key must be protected from access by others</a:t>
            </a:r>
          </a:p>
          <a:p>
            <a:r>
              <a:rPr lang="en-AU" dirty="0"/>
              <a:t>Frequent key changes are desirable to limit the amount of data compromised if an attacker learns the key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Replay Attacks</a:t>
            </a:r>
            <a:endParaRPr lang="en-AU" dirty="0"/>
          </a:p>
        </p:txBody>
      </p:sp>
      <p:sp>
        <p:nvSpPr>
          <p:cNvPr id="6" name="Content Placeholder 5"/>
          <p:cNvSpPr>
            <a:spLocks noGrp="1"/>
          </p:cNvSpPr>
          <p:nvPr>
            <p:ph idx="1"/>
          </p:nvPr>
        </p:nvSpPr>
        <p:spPr>
          <a:xfrm>
            <a:off x="2286001" y="1828800"/>
            <a:ext cx="7570787" cy="4800600"/>
          </a:xfrm>
        </p:spPr>
        <p:txBody>
          <a:bodyPr>
            <a:normAutofit fontScale="92500" lnSpcReduction="20000"/>
          </a:bodyPr>
          <a:lstStyle/>
          <a:p>
            <a:pPr>
              <a:buNone/>
            </a:pPr>
            <a:r>
              <a:rPr lang="en-US" dirty="0"/>
              <a:t>1. The simplest replay attack is one in which the opponent simply copies a message and replays it later</a:t>
            </a:r>
          </a:p>
          <a:p>
            <a:pPr>
              <a:buNone/>
            </a:pPr>
            <a:r>
              <a:rPr lang="en-US" dirty="0"/>
              <a:t>2. An opponent can replay a timestamped message within the valid time window</a:t>
            </a:r>
          </a:p>
          <a:p>
            <a:pPr>
              <a:buNone/>
            </a:pPr>
            <a:r>
              <a:rPr lang="en-US" dirty="0"/>
              <a:t>3. An opponent can replay a timestamped message within the valid time window, but in addition, the opponent suppresses the original message; thus, the repetition cannot be detected</a:t>
            </a:r>
          </a:p>
          <a:p>
            <a:pPr>
              <a:buNone/>
            </a:pPr>
            <a:r>
              <a:rPr lang="en-US" dirty="0"/>
              <a:t>4. Another attack involves a backward replay without modification and is possible if symmetric encryption is used and the sender cannot easily recognize the difference between messages sent and messages received on the basis of content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a:t>Approaches to Coping With Replay Attacks</a:t>
            </a:r>
            <a:endParaRPr lang="en-AU" dirty="0"/>
          </a:p>
        </p:txBody>
      </p:sp>
      <p:sp>
        <p:nvSpPr>
          <p:cNvPr id="6" name="Content Placeholder 5"/>
          <p:cNvSpPr>
            <a:spLocks noGrp="1"/>
          </p:cNvSpPr>
          <p:nvPr>
            <p:ph idx="1"/>
          </p:nvPr>
        </p:nvSpPr>
        <p:spPr>
          <a:xfrm>
            <a:off x="2209800" y="1914526"/>
            <a:ext cx="7772400" cy="4943475"/>
          </a:xfrm>
        </p:spPr>
        <p:txBody>
          <a:bodyPr>
            <a:normAutofit fontScale="70000" lnSpcReduction="20000"/>
          </a:bodyPr>
          <a:lstStyle/>
          <a:p>
            <a:r>
              <a:rPr lang="en-US" dirty="0"/>
              <a:t>Attach a sequence number to each message used in an authentication exchange</a:t>
            </a:r>
          </a:p>
          <a:p>
            <a:pPr lvl="1"/>
            <a:r>
              <a:rPr lang="en-US" dirty="0"/>
              <a:t>A new message is accepted only if its sequence number is in the proper order</a:t>
            </a:r>
          </a:p>
          <a:p>
            <a:pPr lvl="1"/>
            <a:r>
              <a:rPr lang="en-US" dirty="0"/>
              <a:t>Difficulty with this approach is that it requires each party to keep track of the last sequence number for each claimant it has dealt with</a:t>
            </a:r>
          </a:p>
          <a:p>
            <a:pPr lvl="1"/>
            <a:r>
              <a:rPr lang="en-US" dirty="0"/>
              <a:t>Generally not used for authentication and key exchange because of overhead</a:t>
            </a:r>
          </a:p>
          <a:p>
            <a:pPr marL="342900" lvl="1" indent="-342900">
              <a:spcBef>
                <a:spcPts val="2400"/>
              </a:spcBef>
              <a:buClr>
                <a:srgbClr val="BAABE3"/>
              </a:buClr>
            </a:pPr>
            <a:r>
              <a:rPr lang="en-US" sz="2800" dirty="0">
                <a:cs typeface="ＭＳ Ｐゴシック" pitchFamily="-84" charset="-128"/>
              </a:rPr>
              <a:t>Timestamps</a:t>
            </a:r>
          </a:p>
          <a:p>
            <a:pPr lvl="1"/>
            <a:r>
              <a:rPr lang="en-US" sz="2581" dirty="0"/>
              <a:t>Requires that clocks among the various participants be synchronized</a:t>
            </a:r>
          </a:p>
          <a:p>
            <a:pPr lvl="1"/>
            <a:r>
              <a:rPr lang="en-US" sz="2571" dirty="0"/>
              <a:t> Party A accepts a message as fresh only if the message contains a timestamp  that, in A’s judgment, is close enough to A’s knowledge of current time</a:t>
            </a:r>
          </a:p>
          <a:p>
            <a:pPr marL="342900" lvl="1" indent="-342900">
              <a:spcBef>
                <a:spcPts val="2400"/>
              </a:spcBef>
              <a:buClr>
                <a:srgbClr val="BAABE3"/>
              </a:buClr>
            </a:pPr>
            <a:r>
              <a:rPr lang="en-US" sz="2800" dirty="0">
                <a:cs typeface="ＭＳ Ｐゴシック" pitchFamily="-84" charset="-128"/>
              </a:rPr>
              <a:t>Challenge/response</a:t>
            </a:r>
          </a:p>
          <a:p>
            <a:pPr lvl="1"/>
            <a:r>
              <a:rPr lang="en-US" sz="2545" dirty="0"/>
              <a:t> Party A, expecting a fresh message from B, first sends B a nonce  (challenge) and requires that the subsequent message (response) received from B contain the correct nonce value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One-Way Authentication</a:t>
            </a:r>
          </a:p>
        </p:txBody>
      </p:sp>
      <p:graphicFrame>
        <p:nvGraphicFramePr>
          <p:cNvPr id="4" name="Content Placeholder 3"/>
          <p:cNvGraphicFramePr>
            <a:graphicFrameLocks noGrp="1"/>
          </p:cNvGraphicFramePr>
          <p:nvPr>
            <p:ph idx="1"/>
          </p:nvPr>
        </p:nvGraphicFramePr>
        <p:xfrm>
          <a:off x="2316164" y="1762126"/>
          <a:ext cx="7570787" cy="4791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524001" y="39689"/>
            <a:ext cx="9143999" cy="1412875"/>
          </a:xfrm>
        </p:spPr>
        <p:txBody>
          <a:bodyPr/>
          <a:lstStyle/>
          <a:p>
            <a:pPr>
              <a:lnSpc>
                <a:spcPts val="4700"/>
              </a:lnSpc>
            </a:pPr>
            <a:r>
              <a:rPr lang="en-US" sz="4800" dirty="0"/>
              <a:t>Remote User-Authentication Using Symmetric Encryption</a:t>
            </a:r>
            <a:endParaRPr lang="en-AU" sz="4800" dirty="0"/>
          </a:p>
        </p:txBody>
      </p:sp>
      <p:graphicFrame>
        <p:nvGraphicFramePr>
          <p:cNvPr id="4" name="Content Placeholder 3"/>
          <p:cNvGraphicFramePr>
            <a:graphicFrameLocks noGrp="1"/>
          </p:cNvGraphicFramePr>
          <p:nvPr>
            <p:ph idx="1"/>
          </p:nvPr>
        </p:nvGraphicFramePr>
        <p:xfrm>
          <a:off x="2316164" y="1762126"/>
          <a:ext cx="7570787"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Suppress-Replay Attacks</a:t>
            </a:r>
          </a:p>
        </p:txBody>
      </p:sp>
      <p:sp>
        <p:nvSpPr>
          <p:cNvPr id="7" name="Content Placeholder 6"/>
          <p:cNvSpPr>
            <a:spLocks noGrp="1"/>
          </p:cNvSpPr>
          <p:nvPr>
            <p:ph idx="1"/>
          </p:nvPr>
        </p:nvSpPr>
        <p:spPr>
          <a:xfrm>
            <a:off x="2316164" y="1762126"/>
            <a:ext cx="7570787" cy="4714875"/>
          </a:xfrm>
        </p:spPr>
        <p:txBody>
          <a:bodyPr>
            <a:normAutofit lnSpcReduction="10000"/>
          </a:bodyPr>
          <a:lstStyle/>
          <a:p>
            <a:r>
              <a:rPr lang="en-US" dirty="0"/>
              <a:t>The Denning protocol requires reliance on clocks that are synchronized throughout the network</a:t>
            </a:r>
          </a:p>
          <a:p>
            <a:r>
              <a:rPr lang="en-US" dirty="0"/>
              <a:t>A risk involved is based on the fact that the distributed clocks can become unsynchronized as a result of sabotage on or faults in the clocks or the synchronization mechanism</a:t>
            </a:r>
          </a:p>
          <a:p>
            <a:r>
              <a:rPr lang="en-US" dirty="0"/>
              <a:t>The problem occurs when a sender’s clock is ahead of the intended recipient’s clock</a:t>
            </a:r>
          </a:p>
          <a:p>
            <a:pPr lvl="1"/>
            <a:r>
              <a:rPr lang="en-US" dirty="0"/>
              <a:t>An opponent can intercept a message from the sender and replay it later when the timestamp in the message becomes current at the recipient’s site</a:t>
            </a:r>
          </a:p>
          <a:p>
            <a:pPr lvl="1"/>
            <a:r>
              <a:rPr lang="en-US" dirty="0"/>
              <a:t>Such attacks are referred to as </a:t>
            </a:r>
            <a:r>
              <a:rPr lang="en-US" i="1" dirty="0"/>
              <a:t>suppress-replay attacks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AU" dirty="0"/>
              <a:t>Kerberos</a:t>
            </a:r>
          </a:p>
        </p:txBody>
      </p:sp>
      <p:sp>
        <p:nvSpPr>
          <p:cNvPr id="6" name="Content Placeholder 5"/>
          <p:cNvSpPr>
            <a:spLocks noGrp="1"/>
          </p:cNvSpPr>
          <p:nvPr>
            <p:ph idx="1"/>
          </p:nvPr>
        </p:nvSpPr>
        <p:spPr>
          <a:xfrm>
            <a:off x="2316164" y="1762126"/>
            <a:ext cx="7570787" cy="4638675"/>
          </a:xfrm>
        </p:spPr>
        <p:txBody>
          <a:bodyPr>
            <a:normAutofit fontScale="85000" lnSpcReduction="20000"/>
          </a:bodyPr>
          <a:lstStyle/>
          <a:p>
            <a:r>
              <a:rPr lang="en-US" dirty="0"/>
              <a:t>Authentication service developed as part of Project Athena at MIT</a:t>
            </a:r>
          </a:p>
          <a:p>
            <a:r>
              <a:rPr lang="en-US" dirty="0"/>
              <a:t>A workstation cannot be trusted to identify its users correctly to network services</a:t>
            </a:r>
          </a:p>
          <a:p>
            <a:pPr lvl="1"/>
            <a:r>
              <a:rPr lang="en-US" dirty="0"/>
              <a:t>A user may gain access to a particular workstation and pretend to be another user operating from that workstation</a:t>
            </a:r>
          </a:p>
          <a:p>
            <a:pPr lvl="1"/>
            <a:r>
              <a:rPr lang="en-US" dirty="0"/>
              <a:t>A user may alter the network address of a workstation so that the requests sent from the altered workstation appear to come from the impersonated workstation</a:t>
            </a:r>
          </a:p>
          <a:p>
            <a:pPr lvl="1"/>
            <a:r>
              <a:rPr lang="en-US" dirty="0"/>
              <a:t>A user may eavesdrop on exchanges and use a replay attack to gain entrance to a server or to disrupt operations</a:t>
            </a:r>
          </a:p>
          <a:p>
            <a:pPr marL="342900" lvl="1" indent="-342900">
              <a:spcBef>
                <a:spcPts val="2400"/>
              </a:spcBef>
              <a:buClr>
                <a:srgbClr val="BAABE3"/>
              </a:buClr>
            </a:pPr>
            <a:r>
              <a:rPr lang="en-US" sz="2839" dirty="0">
                <a:cs typeface="ＭＳ Ｐゴシック" pitchFamily="-84" charset="-128"/>
              </a:rPr>
              <a:t>Kerberos provides a centralized authentication server whose function is to authenticate users to servers and servers to users</a:t>
            </a:r>
          </a:p>
          <a:p>
            <a:pPr lvl="1"/>
            <a:r>
              <a:rPr lang="en-US" sz="2560" dirty="0">
                <a:solidFill>
                  <a:srgbClr val="FF0000"/>
                </a:solidFill>
              </a:rPr>
              <a:t>Relies exclusively on symmetric encryption, making no use of public-key encryption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AU" dirty="0"/>
              <a:t>Kerberos Requirements</a:t>
            </a:r>
          </a:p>
        </p:txBody>
      </p:sp>
      <p:sp>
        <p:nvSpPr>
          <p:cNvPr id="6" name="Content Placeholder 5"/>
          <p:cNvSpPr>
            <a:spLocks noGrp="1"/>
          </p:cNvSpPr>
          <p:nvPr>
            <p:ph idx="1"/>
          </p:nvPr>
        </p:nvSpPr>
        <p:spPr>
          <a:xfrm>
            <a:off x="2362201" y="1676401"/>
            <a:ext cx="7570787" cy="828675"/>
          </a:xfrm>
        </p:spPr>
        <p:txBody>
          <a:bodyPr>
            <a:normAutofit lnSpcReduction="10000"/>
          </a:bodyPr>
          <a:lstStyle/>
          <a:p>
            <a:r>
              <a:rPr lang="en-US" dirty="0"/>
              <a:t>The first published report on Kerberos listed the following requirements:</a:t>
            </a:r>
          </a:p>
        </p:txBody>
      </p:sp>
      <p:graphicFrame>
        <p:nvGraphicFramePr>
          <p:cNvPr id="4" name="Diagram 3"/>
          <p:cNvGraphicFramePr/>
          <p:nvPr/>
        </p:nvGraphicFramePr>
        <p:xfrm>
          <a:off x="2133600" y="25908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AU" dirty="0"/>
              <a:t>Kerberos Version 4</a:t>
            </a:r>
          </a:p>
        </p:txBody>
      </p:sp>
      <p:sp>
        <p:nvSpPr>
          <p:cNvPr id="8" name="Content Placeholder 7"/>
          <p:cNvSpPr>
            <a:spLocks noGrp="1"/>
          </p:cNvSpPr>
          <p:nvPr>
            <p:ph idx="1"/>
          </p:nvPr>
        </p:nvSpPr>
        <p:spPr>
          <a:xfrm>
            <a:off x="2316164" y="1762126"/>
            <a:ext cx="6641405" cy="5095875"/>
          </a:xfrm>
        </p:spPr>
        <p:txBody>
          <a:bodyPr>
            <a:normAutofit fontScale="70000" lnSpcReduction="20000"/>
          </a:bodyPr>
          <a:lstStyle/>
          <a:p>
            <a:r>
              <a:rPr lang="en-US" dirty="0"/>
              <a:t>Makes use of DES to provide the authentication service</a:t>
            </a:r>
          </a:p>
          <a:p>
            <a:r>
              <a:rPr lang="en-US" dirty="0"/>
              <a:t>Authentication server (AS)</a:t>
            </a:r>
          </a:p>
          <a:p>
            <a:pPr lvl="1"/>
            <a:r>
              <a:rPr lang="en-US" dirty="0"/>
              <a:t>Knows the passwords of all users and stores these in a centralized database</a:t>
            </a:r>
          </a:p>
          <a:p>
            <a:pPr lvl="1"/>
            <a:r>
              <a:rPr lang="en-US" dirty="0"/>
              <a:t>Shares a unique secret key with each server</a:t>
            </a:r>
          </a:p>
          <a:p>
            <a:pPr marL="520700" indent="-514350"/>
            <a:r>
              <a:rPr lang="en-US" dirty="0"/>
              <a:t>Ticket </a:t>
            </a:r>
          </a:p>
          <a:p>
            <a:pPr lvl="1"/>
            <a:r>
              <a:rPr lang="en-US" dirty="0"/>
              <a:t>Created once the AS accepts the user as authentic; contains the user’s ID and network address and the server’s ID</a:t>
            </a:r>
          </a:p>
          <a:p>
            <a:pPr lvl="1"/>
            <a:r>
              <a:rPr lang="en-US" dirty="0"/>
              <a:t>Encrypted using the secret key shared by the AS and the server</a:t>
            </a:r>
          </a:p>
          <a:p>
            <a:pPr marL="342900" lvl="1" indent="-342900">
              <a:spcBef>
                <a:spcPts val="2400"/>
              </a:spcBef>
              <a:buClr>
                <a:srgbClr val="BAABE3"/>
              </a:buClr>
            </a:pPr>
            <a:r>
              <a:rPr lang="en-US" sz="2839" dirty="0">
                <a:cs typeface="ＭＳ Ｐゴシック" pitchFamily="-84" charset="-128"/>
              </a:rPr>
              <a:t>Ticket-granting server (TGS)</a:t>
            </a:r>
          </a:p>
          <a:p>
            <a:pPr lvl="1"/>
            <a:r>
              <a:rPr lang="en-US" sz="2581" dirty="0"/>
              <a:t>Issues tickets to users who have been authenticated to AS</a:t>
            </a:r>
          </a:p>
          <a:p>
            <a:pPr lvl="1"/>
            <a:r>
              <a:rPr lang="en-US" sz="2581" dirty="0"/>
              <a:t>Each time the user requires access to a new service the client applies to the TGS using the ticket to authenticate itself</a:t>
            </a:r>
          </a:p>
          <a:p>
            <a:pPr lvl="1"/>
            <a:r>
              <a:rPr lang="en-US" sz="2581" dirty="0"/>
              <a:t>The TGS then grants a ticket for the particular service</a:t>
            </a:r>
          </a:p>
          <a:p>
            <a:pPr lvl="1"/>
            <a:r>
              <a:rPr lang="en-US" sz="2581" dirty="0"/>
              <a:t>The client saves each service-granting ticket and uses it to authenticate its user to a server each time a particular service is requested</a:t>
            </a:r>
          </a:p>
          <a:p>
            <a:endParaRPr lang="en-US" dirty="0"/>
          </a:p>
        </p:txBody>
      </p:sp>
      <p:pic>
        <p:nvPicPr>
          <p:cNvPr id="3" name="Picture 2">
            <a:extLst>
              <a:ext uri="{FF2B5EF4-FFF2-40B4-BE49-F238E27FC236}">
                <a16:creationId xmlns:a16="http://schemas.microsoft.com/office/drawing/2014/main" id="{CFEC0460-BB1B-4BEE-AD5F-FF2499ACD7A6}"/>
              </a:ext>
            </a:extLst>
          </p:cNvPr>
          <p:cNvPicPr>
            <a:picLocks noChangeAspect="1"/>
          </p:cNvPicPr>
          <p:nvPr/>
        </p:nvPicPr>
        <p:blipFill>
          <a:blip r:embed="rId3"/>
          <a:stretch>
            <a:fillRect/>
          </a:stretch>
        </p:blipFill>
        <p:spPr>
          <a:xfrm>
            <a:off x="9214698" y="1466850"/>
            <a:ext cx="2912200" cy="19621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Version 4 Authentication Dialogue</a:t>
            </a:r>
          </a:p>
        </p:txBody>
      </p:sp>
      <p:graphicFrame>
        <p:nvGraphicFramePr>
          <p:cNvPr id="14" name="Content Placeholder 13"/>
          <p:cNvGraphicFramePr>
            <a:graphicFrameLocks noGrp="1"/>
          </p:cNvGraphicFramePr>
          <p:nvPr>
            <p:ph idx="1"/>
          </p:nvPr>
        </p:nvGraphicFramePr>
        <p:xfrm>
          <a:off x="2362201" y="1905001"/>
          <a:ext cx="7570787" cy="456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347"/>
              <a:stretch>
                <a:fillRect/>
              </a:stretch>
            </p:blipFill>
          </mc:Choice>
          <mc:Fallback>
            <p:blipFill>
              <a:blip r:embed="rId4"/>
              <a:srcRect t="5347"/>
              <a:stretch>
                <a:fillRect/>
              </a:stretch>
            </p:blipFill>
          </mc:Fallback>
        </mc:AlternateContent>
        <p:spPr>
          <a:xfrm>
            <a:off x="2514601" y="883904"/>
            <a:ext cx="7467597" cy="5974096"/>
          </a:xfrm>
          <a:prstGeom prst="rect">
            <a:avLst/>
          </a:prstGeom>
        </p:spPr>
      </p:pic>
      <p:sp>
        <p:nvSpPr>
          <p:cNvPr id="5" name="Rectangle 4"/>
          <p:cNvSpPr/>
          <p:nvPr/>
        </p:nvSpPr>
        <p:spPr>
          <a:xfrm>
            <a:off x="1524000" y="0"/>
            <a:ext cx="9144000" cy="1077218"/>
          </a:xfrm>
          <a:prstGeom prst="rect">
            <a:avLst/>
          </a:prstGeom>
        </p:spPr>
        <p:txBody>
          <a:bodyPr wrap="square">
            <a:spAutoFit/>
          </a:bodyPr>
          <a:lstStyle/>
          <a:p>
            <a:pPr algn="ctr"/>
            <a:r>
              <a:rPr lang="en-US" sz="3200" dirty="0"/>
              <a:t>			Table 15.1    </a:t>
            </a:r>
            <a:r>
              <a:rPr lang="en-US" sz="1400" dirty="0"/>
              <a:t>(page 464 in textbook)</a:t>
            </a:r>
            <a:endParaRPr lang="en-US" sz="3200" dirty="0"/>
          </a:p>
          <a:p>
            <a:pPr algn="ctr"/>
            <a:r>
              <a:rPr lang="en-US" sz="3200" dirty="0"/>
              <a:t>Summary of Kerberos Version 4 Message Exchanges </a:t>
            </a:r>
          </a:p>
        </p:txBody>
      </p:sp>
    </p:spTree>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524001" y="39689"/>
            <a:ext cx="9143999" cy="1412875"/>
          </a:xfrm>
        </p:spPr>
        <p:txBody>
          <a:bodyPr/>
          <a:lstStyle/>
          <a:p>
            <a:r>
              <a:rPr lang="en-US" dirty="0"/>
              <a:t>Symmetric Key Distribution</a:t>
            </a:r>
            <a:endParaRPr lang="en-AU" dirty="0"/>
          </a:p>
        </p:txBody>
      </p:sp>
      <p:graphicFrame>
        <p:nvGraphicFramePr>
          <p:cNvPr id="4" name="Content Placeholder 3"/>
          <p:cNvGraphicFramePr>
            <a:graphicFrameLocks noGrp="1"/>
          </p:cNvGraphicFramePr>
          <p:nvPr>
            <p:ph idx="1"/>
          </p:nvPr>
        </p:nvGraphicFramePr>
        <p:xfrm>
          <a:off x="1676401" y="1524001"/>
          <a:ext cx="8839199" cy="510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rot="4639433">
            <a:off x="9397271" y="3753925"/>
            <a:ext cx="1531312" cy="690958"/>
          </a:xfrm>
          <a:prstGeom prst="rect">
            <a:avLst/>
          </a:prstGeom>
          <a:scene3d>
            <a:camera prst="orthographicFront">
              <a:rot lat="0" lon="1199981" rev="0"/>
            </a:camera>
            <a:lightRig rig="threePt" dir="t"/>
          </a:scene3d>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4545" b="11818"/>
              <a:stretch>
                <a:fillRect/>
              </a:stretch>
            </p:blipFill>
          </mc:Choice>
          <mc:Fallback>
            <p:blipFill>
              <a:blip r:embed="rId4"/>
              <a:srcRect t="14545" b="11818"/>
              <a:stretch>
                <a:fillRect/>
              </a:stretch>
            </p:blipFill>
          </mc:Fallback>
        </mc:AlternateContent>
        <p:spPr>
          <a:xfrm>
            <a:off x="2595773" y="1"/>
            <a:ext cx="7196686" cy="6857999"/>
          </a:xfrm>
          <a:prstGeom prst="rect">
            <a:avLst/>
          </a:prstGeom>
        </p:spPr>
      </p:pic>
    </p:spTree>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9091" b="21818"/>
              <a:stretch>
                <a:fillRect/>
              </a:stretch>
            </p:blipFill>
          </mc:Choice>
          <mc:Fallback>
            <p:blipFill>
              <a:blip r:embed="rId4"/>
              <a:srcRect t="9091" b="21818"/>
              <a:stretch>
                <a:fillRect/>
              </a:stretch>
            </p:blipFill>
          </mc:Fallback>
        </mc:AlternateContent>
        <p:spPr>
          <a:xfrm>
            <a:off x="2286001" y="-5208"/>
            <a:ext cx="7676147" cy="6863208"/>
          </a:xfrm>
          <a:prstGeom prst="rect">
            <a:avLst/>
          </a:prstGeom>
        </p:spPr>
      </p:pic>
    </p:spTree>
  </p:cSld>
  <p:clrMapOvr>
    <a:masterClrMapping/>
  </p:clrMapOvr>
  <p:transition spd="med">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353" b="8030"/>
              <a:stretch>
                <a:fillRect/>
              </a:stretch>
            </p:blipFill>
          </mc:Choice>
          <mc:Fallback>
            <p:blipFill>
              <a:blip r:embed="rId4"/>
              <a:srcRect t="-5353" b="8030"/>
              <a:stretch>
                <a:fillRect/>
              </a:stretch>
            </p:blipFill>
          </mc:Fallback>
        </mc:AlternateContent>
        <p:spPr>
          <a:xfrm>
            <a:off x="1981201" y="1504203"/>
            <a:ext cx="8280589" cy="4516364"/>
          </a:xfrm>
          <a:prstGeom prst="rect">
            <a:avLst/>
          </a:prstGeom>
        </p:spPr>
      </p:pic>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1524000" y="533400"/>
            <a:ext cx="9144000" cy="625231"/>
          </a:xfrm>
          <a:prstGeom prst="rect">
            <a:avLst/>
          </a:prstGeom>
        </p:spPr>
      </p:pic>
      <p:sp>
        <p:nvSpPr>
          <p:cNvPr id="5" name="TextBox 4"/>
          <p:cNvSpPr txBox="1"/>
          <p:nvPr/>
        </p:nvSpPr>
        <p:spPr>
          <a:xfrm>
            <a:off x="1752601" y="6488669"/>
            <a:ext cx="4594335" cy="307777"/>
          </a:xfrm>
          <a:prstGeom prst="rect">
            <a:avLst/>
          </a:prstGeom>
          <a:noFill/>
        </p:spPr>
        <p:txBody>
          <a:bodyPr wrap="none" rtlCol="0">
            <a:spAutoFit/>
          </a:bodyPr>
          <a:lstStyle/>
          <a:p>
            <a:r>
              <a:rPr lang="en-US" sz="1400" dirty="0"/>
              <a:t>(This table can be found on pages 467 – 468 in the textbook)</a:t>
            </a:r>
          </a:p>
        </p:txBody>
      </p:sp>
    </p:spTree>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124200" y="158750"/>
            <a:ext cx="5943600" cy="6540500"/>
          </a:xfrm>
          <a:prstGeom prst="rect">
            <a:avLst/>
          </a:prstGeom>
        </p:spPr>
      </p:pic>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9220200" y="304800"/>
            <a:ext cx="7429500" cy="254000"/>
          </a:xfrm>
          <a:prstGeom prst="rect">
            <a:avLst/>
          </a:prstGeom>
        </p:spPr>
      </p:pic>
    </p:spTree>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67801" y="152400"/>
            <a:ext cx="1277213" cy="338554"/>
          </a:xfrm>
          <a:prstGeom prst="rect">
            <a:avLst/>
          </a:prstGeom>
        </p:spPr>
        <p:txBody>
          <a:bodyPr wrap="none">
            <a:spAutoFit/>
          </a:bodyPr>
          <a:lstStyle/>
          <a:p>
            <a:r>
              <a:rPr lang="en-US" sz="1600" dirty="0"/>
              <a:t>(page 3 of 3) </a:t>
            </a:r>
          </a:p>
        </p:txBody>
      </p:sp>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2057400" y="228600"/>
            <a:ext cx="6872812" cy="6629400"/>
          </a:xfrm>
          <a:prstGeom prst="rect">
            <a:avLst/>
          </a:prstGeom>
        </p:spPr>
      </p:pic>
    </p:spTree>
  </p:cSld>
  <p:clrMapOvr>
    <a:masterClrMapping/>
  </p:clrMapOvr>
  <p:transition spd="med">
    <p:wipe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9689"/>
            <a:ext cx="9143999" cy="1412875"/>
          </a:xfrm>
        </p:spPr>
        <p:txBody>
          <a:bodyPr/>
          <a:lstStyle/>
          <a:p>
            <a:r>
              <a:rPr lang="en-US" dirty="0"/>
              <a:t>Kerberos Realms </a:t>
            </a:r>
            <a:br>
              <a:rPr lang="en-US" dirty="0"/>
            </a:br>
            <a:r>
              <a:rPr lang="en-US" dirty="0"/>
              <a:t>and Multiple Kerberi</a:t>
            </a:r>
          </a:p>
        </p:txBody>
      </p:sp>
      <p:sp>
        <p:nvSpPr>
          <p:cNvPr id="3" name="Content Placeholder 2"/>
          <p:cNvSpPr>
            <a:spLocks noGrp="1"/>
          </p:cNvSpPr>
          <p:nvPr>
            <p:ph idx="1"/>
          </p:nvPr>
        </p:nvSpPr>
        <p:spPr>
          <a:xfrm>
            <a:off x="2316164" y="1762126"/>
            <a:ext cx="7570787" cy="4562475"/>
          </a:xfrm>
        </p:spPr>
        <p:txBody>
          <a:bodyPr>
            <a:normAutofit lnSpcReduction="10000"/>
          </a:bodyPr>
          <a:lstStyle/>
          <a:p>
            <a:r>
              <a:rPr lang="en-US" dirty="0"/>
              <a:t> A full-service Kerberos environment consisting of a Kerberos server, a number of clients, and a number of application servers requires that:</a:t>
            </a:r>
          </a:p>
          <a:p>
            <a:pPr lvl="1"/>
            <a:r>
              <a:rPr lang="en-US" dirty="0"/>
              <a:t>The  Kerberos server must have the user ID and hashed passwords of all participating users in its database; all users are registered with the Kerberos server</a:t>
            </a:r>
          </a:p>
          <a:p>
            <a:pPr lvl="1"/>
            <a:r>
              <a:rPr lang="en-US" dirty="0"/>
              <a:t>The  Kerberos server must share a secret key with each server; all servers are registered with the Kerberos server</a:t>
            </a:r>
          </a:p>
          <a:p>
            <a:pPr lvl="1"/>
            <a:r>
              <a:rPr lang="en-US" dirty="0"/>
              <a:t>The Kerberos server in each interoperating realm shares a secret key with the server in the other realm; the two Kerberos servers are registered with each other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AU" dirty="0"/>
              <a:t>Kerberos Realm</a:t>
            </a:r>
          </a:p>
        </p:txBody>
      </p:sp>
      <p:sp>
        <p:nvSpPr>
          <p:cNvPr id="6" name="Content Placeholder 5"/>
          <p:cNvSpPr>
            <a:spLocks noGrp="1"/>
          </p:cNvSpPr>
          <p:nvPr>
            <p:ph idx="1"/>
          </p:nvPr>
        </p:nvSpPr>
        <p:spPr>
          <a:xfrm>
            <a:off x="2316164" y="1762126"/>
            <a:ext cx="7570787" cy="4562475"/>
          </a:xfrm>
        </p:spPr>
        <p:txBody>
          <a:bodyPr>
            <a:normAutofit lnSpcReduction="10000"/>
          </a:bodyPr>
          <a:lstStyle/>
          <a:p>
            <a:r>
              <a:rPr lang="en-US" dirty="0"/>
              <a:t>A set of managed nodes that share the same Kerberos database</a:t>
            </a:r>
          </a:p>
          <a:p>
            <a:r>
              <a:rPr lang="en-US" dirty="0"/>
              <a:t>The database resides on the Kerberos master computer system, which should be kept in a physically secure room</a:t>
            </a:r>
          </a:p>
          <a:p>
            <a:r>
              <a:rPr lang="en-US" dirty="0"/>
              <a:t>A read-only copy of the Kerberos database might also reside on other Kerberos computer systems</a:t>
            </a:r>
          </a:p>
          <a:p>
            <a:r>
              <a:rPr lang="en-US" dirty="0"/>
              <a:t>All changes to the database must be made on the master computer system</a:t>
            </a:r>
          </a:p>
          <a:p>
            <a:r>
              <a:rPr lang="en-US" dirty="0"/>
              <a:t>Changing or accessing the contents of a Kerberos database requires the Kerberos master password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Kerberos Principal</a:t>
            </a:r>
          </a:p>
        </p:txBody>
      </p:sp>
      <p:sp>
        <p:nvSpPr>
          <p:cNvPr id="3" name="Content Placeholder 2"/>
          <p:cNvSpPr>
            <a:spLocks noGrp="1"/>
          </p:cNvSpPr>
          <p:nvPr>
            <p:ph sz="half" idx="1"/>
          </p:nvPr>
        </p:nvSpPr>
        <p:spPr>
          <a:xfrm>
            <a:off x="2133600" y="2133601"/>
            <a:ext cx="3566160" cy="4303713"/>
          </a:xfrm>
        </p:spPr>
        <p:txBody>
          <a:bodyPr/>
          <a:lstStyle/>
          <a:p>
            <a:r>
              <a:rPr lang="en-US" dirty="0"/>
              <a:t>A service or user that is known to the Kerberos system</a:t>
            </a:r>
          </a:p>
          <a:p>
            <a:r>
              <a:rPr lang="en-US" dirty="0"/>
              <a:t>Identified by its principal name</a:t>
            </a:r>
          </a:p>
        </p:txBody>
      </p:sp>
      <p:graphicFrame>
        <p:nvGraphicFramePr>
          <p:cNvPr id="4" name="Diagram 3"/>
          <p:cNvGraphicFramePr/>
          <p:nvPr/>
        </p:nvGraphicFramePr>
        <p:xfrm>
          <a:off x="5181600" y="1676400"/>
          <a:ext cx="5486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4545" b="5455"/>
              <a:stretch>
                <a:fillRect/>
              </a:stretch>
            </p:blipFill>
          </mc:Choice>
          <mc:Fallback>
            <p:blipFill>
              <a:blip r:embed="rId4"/>
              <a:srcRect t="4545" b="5455"/>
              <a:stretch>
                <a:fillRect/>
              </a:stretch>
            </p:blipFill>
          </mc:Fallback>
        </mc:AlternateContent>
        <p:spPr>
          <a:xfrm>
            <a:off x="3276600" y="0"/>
            <a:ext cx="5888272" cy="6858000"/>
          </a:xfrm>
          <a:prstGeom prst="rect">
            <a:avLst/>
          </a:prstGeom>
        </p:spPr>
      </p:pic>
    </p:spTree>
  </p:cSld>
  <p:clrMapOvr>
    <a:masterClrMapping/>
  </p:clrMapOvr>
  <p:transition>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a:t>Differences Between Versions 4 and 5</a:t>
            </a:r>
          </a:p>
        </p:txBody>
      </p:sp>
      <p:graphicFrame>
        <p:nvGraphicFramePr>
          <p:cNvPr id="11" name="Content Placeholder 10"/>
          <p:cNvGraphicFramePr>
            <a:graphicFrameLocks noGrp="1"/>
          </p:cNvGraphicFramePr>
          <p:nvPr>
            <p:ph idx="1"/>
          </p:nvPr>
        </p:nvGraphicFramePr>
        <p:xfrm>
          <a:off x="2316164" y="1762126"/>
          <a:ext cx="7818437" cy="4943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1818" b="12727"/>
              <a:stretch>
                <a:fillRect/>
              </a:stretch>
            </p:blipFill>
          </mc:Choice>
          <mc:Fallback>
            <p:blipFill>
              <a:blip r:embed="rId4"/>
              <a:srcRect t="11818" b="12727"/>
              <a:stretch>
                <a:fillRect/>
              </a:stretch>
            </p:blipFill>
          </mc:Fallback>
        </mc:AlternateContent>
        <p:spPr>
          <a:xfrm>
            <a:off x="2552442" y="-99221"/>
            <a:ext cx="7124958" cy="6957221"/>
          </a:xfrm>
          <a:prstGeom prst="rect">
            <a:avLst/>
          </a:prstGeom>
        </p:spPr>
      </p:pic>
    </p:spTree>
  </p:cSld>
  <p:clrMapOvr>
    <a:masterClrMapping/>
  </p:clrMapOvr>
  <p:transition spd="med">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2209800" y="1270000"/>
            <a:ext cx="7856070" cy="5588000"/>
          </a:xfrm>
          <a:prstGeom prst="rect">
            <a:avLst/>
          </a:prstGeom>
        </p:spPr>
      </p:pic>
      <p:sp>
        <p:nvSpPr>
          <p:cNvPr id="7" name="TextBox 6"/>
          <p:cNvSpPr txBox="1"/>
          <p:nvPr/>
        </p:nvSpPr>
        <p:spPr>
          <a:xfrm>
            <a:off x="1524002" y="152401"/>
            <a:ext cx="9143999" cy="954107"/>
          </a:xfrm>
          <a:prstGeom prst="rect">
            <a:avLst/>
          </a:prstGeom>
          <a:noFill/>
        </p:spPr>
        <p:txBody>
          <a:bodyPr wrap="square" rtlCol="0">
            <a:spAutoFit/>
          </a:bodyPr>
          <a:lstStyle/>
          <a:p>
            <a:pPr algn="ctr"/>
            <a:r>
              <a:rPr lang="en-US" sz="2800" dirty="0"/>
              <a:t>Table 15.3</a:t>
            </a:r>
          </a:p>
          <a:p>
            <a:pPr algn="ctr"/>
            <a:r>
              <a:rPr lang="en-US" sz="2800" dirty="0"/>
              <a:t>Summary of Kerberos Version 5 Message Exchanges</a:t>
            </a:r>
          </a:p>
        </p:txBody>
      </p:sp>
    </p:spTree>
  </p:cSld>
  <p:clrMapOvr>
    <a:masterClrMapping/>
  </p:clrMapOvr>
  <p:transition spd="med">
    <p:pull dir="l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Mutual Authentication</a:t>
            </a:r>
          </a:p>
        </p:txBody>
      </p:sp>
      <p:sp>
        <p:nvSpPr>
          <p:cNvPr id="3" name="Content Placeholder 2"/>
          <p:cNvSpPr>
            <a:spLocks noGrp="1"/>
          </p:cNvSpPr>
          <p:nvPr>
            <p:ph idx="1"/>
          </p:nvPr>
        </p:nvSpPr>
        <p:spPr>
          <a:xfrm>
            <a:off x="838202" y="1762126"/>
            <a:ext cx="6054968" cy="4638675"/>
          </a:xfrm>
        </p:spPr>
        <p:txBody>
          <a:bodyPr>
            <a:normAutofit fontScale="92500" lnSpcReduction="10000"/>
          </a:bodyPr>
          <a:lstStyle/>
          <a:p>
            <a:r>
              <a:rPr lang="en-US" dirty="0"/>
              <a:t>Public-key encryption for session key distribution</a:t>
            </a:r>
          </a:p>
          <a:p>
            <a:pPr lvl="1"/>
            <a:r>
              <a:rPr lang="en-US" dirty="0"/>
              <a:t>Assumes each of the two parties is in possession of the current public key of the other</a:t>
            </a:r>
          </a:p>
          <a:p>
            <a:pPr lvl="1"/>
            <a:r>
              <a:rPr lang="en-US" dirty="0"/>
              <a:t>May not be practical to require this assumption</a:t>
            </a:r>
          </a:p>
          <a:p>
            <a:r>
              <a:rPr lang="en-US" dirty="0"/>
              <a:t>Denning protocol using timestamps</a:t>
            </a:r>
          </a:p>
          <a:p>
            <a:pPr lvl="1"/>
            <a:r>
              <a:rPr lang="en-US" dirty="0"/>
              <a:t>Uses an authentication server (AS) to provide public-key certificates</a:t>
            </a:r>
          </a:p>
          <a:p>
            <a:pPr lvl="1"/>
            <a:r>
              <a:rPr lang="en-US" dirty="0"/>
              <a:t>Requires the synchronization of clocks</a:t>
            </a:r>
          </a:p>
          <a:p>
            <a:r>
              <a:rPr lang="en-US" dirty="0"/>
              <a:t>Woo and Lam makes use of nonces</a:t>
            </a:r>
          </a:p>
          <a:p>
            <a:pPr lvl="1"/>
            <a:r>
              <a:rPr lang="en-US" dirty="0"/>
              <a:t>Care needed to ensure no protocol flaws</a:t>
            </a:r>
          </a:p>
        </p:txBody>
      </p:sp>
      <p:pic>
        <p:nvPicPr>
          <p:cNvPr id="4" name="Picture 3">
            <a:extLst>
              <a:ext uri="{FF2B5EF4-FFF2-40B4-BE49-F238E27FC236}">
                <a16:creationId xmlns:a16="http://schemas.microsoft.com/office/drawing/2014/main" id="{995D3D7A-3F68-4DF6-9C78-B1301C4076E1}"/>
              </a:ext>
            </a:extLst>
          </p:cNvPr>
          <p:cNvPicPr>
            <a:picLocks noChangeAspect="1"/>
          </p:cNvPicPr>
          <p:nvPr/>
        </p:nvPicPr>
        <p:blipFill>
          <a:blip r:embed="rId3"/>
          <a:stretch>
            <a:fillRect/>
          </a:stretch>
        </p:blipFill>
        <p:spPr>
          <a:xfrm>
            <a:off x="7144378" y="2168246"/>
            <a:ext cx="5047623" cy="16573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Mutual Authentication</a:t>
            </a:r>
          </a:p>
        </p:txBody>
      </p:sp>
      <p:sp>
        <p:nvSpPr>
          <p:cNvPr id="3" name="Content Placeholder 2"/>
          <p:cNvSpPr>
            <a:spLocks noGrp="1"/>
          </p:cNvSpPr>
          <p:nvPr>
            <p:ph idx="1"/>
          </p:nvPr>
        </p:nvSpPr>
        <p:spPr>
          <a:xfrm>
            <a:off x="838202" y="1762126"/>
            <a:ext cx="6054968" cy="4638675"/>
          </a:xfrm>
        </p:spPr>
        <p:txBody>
          <a:bodyPr>
            <a:normAutofit/>
          </a:bodyPr>
          <a:lstStyle/>
          <a:p>
            <a:endParaRPr lang="en-US" dirty="0"/>
          </a:p>
        </p:txBody>
      </p:sp>
      <p:pic>
        <p:nvPicPr>
          <p:cNvPr id="5" name="Picture 4">
            <a:extLst>
              <a:ext uri="{FF2B5EF4-FFF2-40B4-BE49-F238E27FC236}">
                <a16:creationId xmlns:a16="http://schemas.microsoft.com/office/drawing/2014/main" id="{A8B23A5B-8EC9-4DB9-BACB-939185433C55}"/>
              </a:ext>
            </a:extLst>
          </p:cNvPr>
          <p:cNvPicPr>
            <a:picLocks noChangeAspect="1"/>
          </p:cNvPicPr>
          <p:nvPr/>
        </p:nvPicPr>
        <p:blipFill>
          <a:blip r:embed="rId3"/>
          <a:stretch>
            <a:fillRect/>
          </a:stretch>
        </p:blipFill>
        <p:spPr>
          <a:xfrm>
            <a:off x="1065858" y="2592056"/>
            <a:ext cx="9658350" cy="2819400"/>
          </a:xfrm>
          <a:prstGeom prst="rect">
            <a:avLst/>
          </a:prstGeom>
        </p:spPr>
      </p:pic>
    </p:spTree>
    <p:extLst>
      <p:ext uri="{BB962C8B-B14F-4D97-AF65-F5344CB8AC3E}">
        <p14:creationId xmlns:p14="http://schemas.microsoft.com/office/powerpoint/2010/main" val="4167211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AU" dirty="0"/>
              <a:t>One-Way Authentication</a:t>
            </a:r>
          </a:p>
        </p:txBody>
      </p:sp>
      <p:sp>
        <p:nvSpPr>
          <p:cNvPr id="70659" name="Rectangle 3"/>
          <p:cNvSpPr>
            <a:spLocks noGrp="1" noChangeArrowheads="1"/>
          </p:cNvSpPr>
          <p:nvPr>
            <p:ph idx="1"/>
          </p:nvPr>
        </p:nvSpPr>
        <p:spPr>
          <a:xfrm>
            <a:off x="2316164" y="1762126"/>
            <a:ext cx="7570787" cy="4638675"/>
          </a:xfrm>
        </p:spPr>
        <p:txBody>
          <a:bodyPr>
            <a:normAutofit/>
          </a:bodyPr>
          <a:lstStyle/>
          <a:p>
            <a:r>
              <a:rPr lang="en-AU" dirty="0"/>
              <a:t>Have </a:t>
            </a:r>
            <a:r>
              <a:rPr lang="en-US" dirty="0"/>
              <a:t>public-key approaches for e-mail</a:t>
            </a:r>
          </a:p>
          <a:p>
            <a:pPr lvl="1"/>
            <a:r>
              <a:rPr lang="en-US" dirty="0"/>
              <a:t>Encryption of message for confidentiality, authentication, or both</a:t>
            </a:r>
          </a:p>
          <a:p>
            <a:pPr lvl="1"/>
            <a:r>
              <a:rPr lang="en-US" dirty="0"/>
              <a:t>The public-key algorithm must be applied once or twice to what may be a long message</a:t>
            </a:r>
          </a:p>
          <a:p>
            <a:r>
              <a:rPr lang="en-US" dirty="0"/>
              <a:t>For confidentiality encrypt message with one-time secret key, public-key encrypted</a:t>
            </a:r>
          </a:p>
          <a:p>
            <a:r>
              <a:rPr lang="en-US" dirty="0"/>
              <a:t>If authentication is the primary concern, a digital signature may suffice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C31E52F1-E8A8-4487-BB84-098609845A80}"/>
              </a:ext>
            </a:extLst>
          </p:cNvPr>
          <p:cNvSpPr>
            <a:spLocks noGrp="1"/>
          </p:cNvSpPr>
          <p:nvPr>
            <p:ph type="ftr" sz="quarter" idx="11"/>
          </p:nvPr>
        </p:nvSpPr>
        <p:spPr>
          <a:xfrm>
            <a:off x="1653363" y="6356350"/>
            <a:ext cx="9265605" cy="365125"/>
          </a:xfrm>
        </p:spPr>
        <p:txBody>
          <a:bodyPr vert="horz" lIns="91440" tIns="45720" rIns="91440" bIns="45720" rtlCol="0" anchor="ctr">
            <a:noAutofit/>
          </a:bodyPr>
          <a:lstStyle/>
          <a:p>
            <a:pPr>
              <a:spcAft>
                <a:spcPts val="600"/>
              </a:spcAft>
            </a:pPr>
            <a:r>
              <a:rPr lang="en-IN" sz="1400" kern="1200" dirty="0">
                <a:solidFill>
                  <a:schemeClr val="tx1">
                    <a:tint val="75000"/>
                  </a:schemeClr>
                </a:solidFill>
                <a:latin typeface="+mn-lt"/>
                <a:ea typeface="+mn-ea"/>
                <a:cs typeface="+mn-cs"/>
              </a:rPr>
              <a:t>Department of Computer science and Engineering                                 </a:t>
            </a:r>
            <a:r>
              <a:rPr lang="en-IN" sz="1400" dirty="0"/>
              <a:t>CSB4202- Database Management Systems                   </a:t>
            </a:r>
            <a:endParaRPr lang="en-US" sz="1400" kern="1200" dirty="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0364D308-D87B-40EA-A861-9261D386BA4C}"/>
              </a:ext>
            </a:extLst>
          </p:cNvPr>
          <p:cNvSpPr>
            <a:spLocks noGrp="1"/>
          </p:cNvSpPr>
          <p:nvPr>
            <p:ph type="sldNum" sz="quarter" idx="12"/>
          </p:nvPr>
        </p:nvSpPr>
        <p:spPr>
          <a:xfrm>
            <a:off x="10808043" y="6356350"/>
            <a:ext cx="655087" cy="365125"/>
          </a:xfrm>
        </p:spPr>
        <p:txBody>
          <a:bodyPr vert="horz" lIns="91440" tIns="45720" rIns="91440" bIns="45720" rtlCol="0" anchor="ctr">
            <a:noAutofit/>
          </a:bodyPr>
          <a:lstStyle/>
          <a:p>
            <a:pPr>
              <a:spcAft>
                <a:spcPts val="600"/>
              </a:spcAft>
            </a:pPr>
            <a:fld id="{8BA4E876-1E2A-41C4-BFA0-7D60E841BEBF}" type="slidenum">
              <a:rPr lang="en-US">
                <a:latin typeface="Arial Black" panose="020B0A04020102020204" pitchFamily="34" charset="0"/>
              </a:rPr>
              <a:pPr>
                <a:spcAft>
                  <a:spcPts val="600"/>
                </a:spcAft>
              </a:pPr>
              <a:t>54</a:t>
            </a:fld>
            <a:endParaRPr lang="en-US" dirty="0">
              <a:latin typeface="Arial Black" panose="020B0A04020102020204" pitchFamily="34" charset="0"/>
            </a:endParaRPr>
          </a:p>
        </p:txBody>
      </p:sp>
      <p:pic>
        <p:nvPicPr>
          <p:cNvPr id="17" name="Picture 16" descr="A drawing of a face&#10;&#10;Description automatically generated">
            <a:extLst>
              <a:ext uri="{FF2B5EF4-FFF2-40B4-BE49-F238E27FC236}">
                <a16:creationId xmlns:a16="http://schemas.microsoft.com/office/drawing/2014/main" id="{3B5C76A8-1BA3-4339-A20B-AFA735DE9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pic>
        <p:nvPicPr>
          <p:cNvPr id="2" name="Picture 1"/>
          <p:cNvPicPr>
            <a:picLocks noChangeAspect="1"/>
          </p:cNvPicPr>
          <p:nvPr/>
        </p:nvPicPr>
        <p:blipFill>
          <a:blip r:embed="rId3"/>
          <a:stretch>
            <a:fillRect/>
          </a:stretch>
        </p:blipFill>
        <p:spPr>
          <a:xfrm>
            <a:off x="2267451" y="515072"/>
            <a:ext cx="7044124" cy="4767961"/>
          </a:xfrm>
          <a:prstGeom prst="rect">
            <a:avLst/>
          </a:prstGeom>
        </p:spPr>
      </p:pic>
    </p:spTree>
    <p:extLst>
      <p:ext uri="{BB962C8B-B14F-4D97-AF65-F5344CB8AC3E}">
        <p14:creationId xmlns:p14="http://schemas.microsoft.com/office/powerpoint/2010/main" val="2161967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C31E52F1-E8A8-4487-BB84-098609845A80}"/>
              </a:ext>
            </a:extLst>
          </p:cNvPr>
          <p:cNvSpPr>
            <a:spLocks noGrp="1"/>
          </p:cNvSpPr>
          <p:nvPr>
            <p:ph type="ftr" sz="quarter" idx="11"/>
          </p:nvPr>
        </p:nvSpPr>
        <p:spPr>
          <a:xfrm>
            <a:off x="1653363" y="6356350"/>
            <a:ext cx="9265605" cy="365125"/>
          </a:xfrm>
        </p:spPr>
        <p:txBody>
          <a:bodyPr vert="horz" lIns="91440" tIns="45720" rIns="91440" bIns="45720" rtlCol="0" anchor="ctr">
            <a:noAutofit/>
          </a:bodyPr>
          <a:lstStyle/>
          <a:p>
            <a:pPr>
              <a:spcAft>
                <a:spcPts val="600"/>
              </a:spcAft>
            </a:pPr>
            <a:r>
              <a:rPr lang="en-IN" sz="1400" kern="1200" dirty="0">
                <a:solidFill>
                  <a:schemeClr val="tx1">
                    <a:tint val="75000"/>
                  </a:schemeClr>
                </a:solidFill>
                <a:latin typeface="+mn-lt"/>
                <a:ea typeface="+mn-ea"/>
                <a:cs typeface="+mn-cs"/>
              </a:rPr>
              <a:t>Department of Computer science and Engineering                                 </a:t>
            </a:r>
            <a:r>
              <a:rPr lang="en-IN" sz="1400" dirty="0"/>
              <a:t>CSB4202- Database Management Systems                   </a:t>
            </a:r>
            <a:endParaRPr lang="en-US" sz="1400" kern="1200" dirty="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0364D308-D87B-40EA-A861-9261D386BA4C}"/>
              </a:ext>
            </a:extLst>
          </p:cNvPr>
          <p:cNvSpPr>
            <a:spLocks noGrp="1"/>
          </p:cNvSpPr>
          <p:nvPr>
            <p:ph type="sldNum" sz="quarter" idx="12"/>
          </p:nvPr>
        </p:nvSpPr>
        <p:spPr>
          <a:xfrm>
            <a:off x="10808043" y="6356350"/>
            <a:ext cx="655087" cy="365125"/>
          </a:xfrm>
        </p:spPr>
        <p:txBody>
          <a:bodyPr vert="horz" lIns="91440" tIns="45720" rIns="91440" bIns="45720" rtlCol="0" anchor="ctr">
            <a:noAutofit/>
          </a:bodyPr>
          <a:lstStyle/>
          <a:p>
            <a:pPr>
              <a:spcAft>
                <a:spcPts val="600"/>
              </a:spcAft>
            </a:pPr>
            <a:fld id="{8BA4E876-1E2A-41C4-BFA0-7D60E841BEBF}" type="slidenum">
              <a:rPr lang="en-US">
                <a:latin typeface="Arial Black" panose="020B0A04020102020204" pitchFamily="34" charset="0"/>
              </a:rPr>
              <a:pPr>
                <a:spcAft>
                  <a:spcPts val="600"/>
                </a:spcAft>
              </a:pPr>
              <a:t>55</a:t>
            </a:fld>
            <a:endParaRPr lang="en-US" dirty="0">
              <a:latin typeface="Arial Black" panose="020B0A04020102020204" pitchFamily="34" charset="0"/>
            </a:endParaRPr>
          </a:p>
        </p:txBody>
      </p:sp>
      <p:pic>
        <p:nvPicPr>
          <p:cNvPr id="17" name="Picture 16" descr="A drawing of a face&#10;&#10;Description automatically generated">
            <a:extLst>
              <a:ext uri="{FF2B5EF4-FFF2-40B4-BE49-F238E27FC236}">
                <a16:creationId xmlns:a16="http://schemas.microsoft.com/office/drawing/2014/main" id="{3B5C76A8-1BA3-4339-A20B-AFA735DE9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75" y="6363264"/>
            <a:ext cx="1462088" cy="358211"/>
          </a:xfrm>
          <a:prstGeom prst="rect">
            <a:avLst/>
          </a:prstGeom>
        </p:spPr>
      </p:pic>
      <p:sp>
        <p:nvSpPr>
          <p:cNvPr id="12" name="Rectangle 3"/>
          <p:cNvSpPr txBox="1">
            <a:spLocks noChangeArrowheads="1"/>
          </p:cNvSpPr>
          <p:nvPr/>
        </p:nvSpPr>
        <p:spPr>
          <a:xfrm>
            <a:off x="1816973" y="1385991"/>
            <a:ext cx="8294687"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sz="3600" dirty="0">
                <a:latin typeface="Algerian" pitchFamily="82" charset="0"/>
              </a:rPr>
              <a:t>The End</a:t>
            </a:r>
          </a:p>
        </p:txBody>
      </p:sp>
    </p:spTree>
    <p:extLst>
      <p:ext uri="{BB962C8B-B14F-4D97-AF65-F5344CB8AC3E}">
        <p14:creationId xmlns:p14="http://schemas.microsoft.com/office/powerpoint/2010/main" val="2449346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353" t="10000" r="4706" b="10909"/>
              <a:stretch>
                <a:fillRect/>
              </a:stretch>
            </p:blipFill>
          </mc:Choice>
          <mc:Fallback>
            <p:blipFill>
              <a:blip r:embed="rId4"/>
              <a:srcRect l="2353" t="10000" r="4706" b="10909"/>
              <a:stretch>
                <a:fillRect/>
              </a:stretch>
            </p:blipFill>
          </mc:Fallback>
        </mc:AlternateContent>
        <p:spPr>
          <a:xfrm>
            <a:off x="3048001" y="0"/>
            <a:ext cx="6252299" cy="6885554"/>
          </a:xfrm>
          <a:prstGeom prst="rect">
            <a:avLst/>
          </a:prstGeom>
        </p:spPr>
      </p:pic>
    </p:spTree>
  </p:cSld>
  <p:clrMapOvr>
    <a:masterClrMapping/>
  </p:clrMapOvr>
  <p:transition spd="med">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4-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3529" t="6364" r="5882" b="36364"/>
              <a:stretch>
                <a:fillRect/>
              </a:stretch>
            </p:blipFill>
          </mc:Choice>
          <mc:Fallback>
            <p:blipFill>
              <a:blip r:embed="rId4"/>
              <a:srcRect l="3529" t="6364" r="5882" b="36364"/>
              <a:stretch>
                <a:fillRect/>
              </a:stretch>
            </p:blipFill>
          </mc:Fallback>
        </mc:AlternateContent>
        <p:spPr>
          <a:xfrm>
            <a:off x="1905001" y="0"/>
            <a:ext cx="8382097" cy="6858000"/>
          </a:xfrm>
          <a:prstGeom prst="rect">
            <a:avLst/>
          </a:prstGeom>
        </p:spPr>
      </p:pic>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Hierarchical Key Control</a:t>
            </a:r>
          </a:p>
        </p:txBody>
      </p:sp>
      <p:sp>
        <p:nvSpPr>
          <p:cNvPr id="5" name="Content Placeholder 4"/>
          <p:cNvSpPr>
            <a:spLocks noGrp="1"/>
          </p:cNvSpPr>
          <p:nvPr>
            <p:ph idx="1"/>
          </p:nvPr>
        </p:nvSpPr>
        <p:spPr>
          <a:xfrm>
            <a:off x="2316164" y="1762126"/>
            <a:ext cx="7570787" cy="4638675"/>
          </a:xfrm>
        </p:spPr>
        <p:txBody>
          <a:bodyPr>
            <a:normAutofit fontScale="92500" lnSpcReduction="10000"/>
          </a:bodyPr>
          <a:lstStyle/>
          <a:p>
            <a:r>
              <a:rPr lang="en-US" dirty="0"/>
              <a:t>For communication among entities within the same local domain, the local KDC is responsible for key distribution</a:t>
            </a:r>
          </a:p>
          <a:p>
            <a:pPr lvl="1"/>
            <a:r>
              <a:rPr lang="en-US" dirty="0"/>
              <a:t>If two entities in different domains desire a shared key, then the corresponding local KDC’s can communicate through a global KDC</a:t>
            </a:r>
          </a:p>
          <a:p>
            <a:r>
              <a:rPr lang="en-US" dirty="0"/>
              <a:t>The hierarchical concept can be extended to three or more layers</a:t>
            </a:r>
          </a:p>
          <a:p>
            <a:r>
              <a:rPr lang="en-US" dirty="0"/>
              <a:t>Scheme minimizes the effort involved in master key distribution because most master keys are those shared by a local KDC with its local entities</a:t>
            </a:r>
          </a:p>
          <a:p>
            <a:pPr lvl="1"/>
            <a:r>
              <a:rPr lang="en-US" dirty="0"/>
              <a:t>Limits the range of a faulty or subverted KDC to its local area only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Key Lifetime</a:t>
            </a:r>
          </a:p>
        </p:txBody>
      </p:sp>
      <p:graphicFrame>
        <p:nvGraphicFramePr>
          <p:cNvPr id="9" name="Content Placeholder 8"/>
          <p:cNvGraphicFramePr>
            <a:graphicFrameLocks noGrp="1"/>
          </p:cNvGraphicFramePr>
          <p:nvPr>
            <p:ph idx="1"/>
          </p:nvPr>
        </p:nvGraphicFramePr>
        <p:xfrm>
          <a:off x="1905001" y="1762126"/>
          <a:ext cx="8382000" cy="4791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13758</Words>
  <Application>Microsoft Office PowerPoint</Application>
  <PresentationFormat>Widescreen</PresentationFormat>
  <Paragraphs>1239</Paragraphs>
  <Slides>55</Slides>
  <Notes>51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Algerian</vt:lpstr>
      <vt:lpstr>Arial</vt:lpstr>
      <vt:lpstr>Arial Black</vt:lpstr>
      <vt:lpstr>Calibri</vt:lpstr>
      <vt:lpstr>Calibri Light</vt:lpstr>
      <vt:lpstr>Times New Roman</vt:lpstr>
      <vt:lpstr>Times-Roman</vt:lpstr>
      <vt:lpstr>Office Theme</vt:lpstr>
      <vt:lpstr>PowerPoint Presentation</vt:lpstr>
      <vt:lpstr>PowerPoint Presentation</vt:lpstr>
      <vt:lpstr>Key Distribution Technique</vt:lpstr>
      <vt:lpstr>Symmetric Key Distribution</vt:lpstr>
      <vt:lpstr>PowerPoint Presentation</vt:lpstr>
      <vt:lpstr>PowerPoint Presentation</vt:lpstr>
      <vt:lpstr>PowerPoint Presentation</vt:lpstr>
      <vt:lpstr>Hierarchical Key Control</vt:lpstr>
      <vt:lpstr>Session Key Lifetime</vt:lpstr>
      <vt:lpstr>PowerPoint Presentation</vt:lpstr>
      <vt:lpstr>PowerPoint Presentation</vt:lpstr>
      <vt:lpstr>Controlling Key Usage</vt:lpstr>
      <vt:lpstr>Key Controls</vt:lpstr>
      <vt:lpstr>PowerPoint Presentation</vt:lpstr>
      <vt:lpstr>Simple Secret Key Distribution</vt:lpstr>
      <vt:lpstr>Man-in-the-Middle Attack</vt:lpstr>
      <vt:lpstr>Secret Key Distribution with Confidentiality and Authentication</vt:lpstr>
      <vt:lpstr>A Hybrid Scheme</vt:lpstr>
      <vt:lpstr>Distribution of Public Keys</vt:lpstr>
      <vt:lpstr>Public Announcement</vt:lpstr>
      <vt:lpstr>Publicly Available Directory</vt:lpstr>
      <vt:lpstr>PowerPoint Presentation</vt:lpstr>
      <vt:lpstr>PowerPoint Presentation</vt:lpstr>
      <vt:lpstr>Certificates</vt:lpstr>
      <vt:lpstr>PowerPoint Presentation</vt:lpstr>
      <vt:lpstr>Obtaining a Certificate </vt:lpstr>
      <vt:lpstr>Remote User-Authentication Principles</vt:lpstr>
      <vt:lpstr>Means of User Authentication </vt:lpstr>
      <vt:lpstr>Mutual Authentication</vt:lpstr>
      <vt:lpstr>Replay Attacks</vt:lpstr>
      <vt:lpstr>Approaches to Coping With Replay Attacks</vt:lpstr>
      <vt:lpstr>One-Way Authentication</vt:lpstr>
      <vt:lpstr>Remote User-Authentication Using Symmetric Encryption</vt:lpstr>
      <vt:lpstr>Suppress-Replay Attacks</vt:lpstr>
      <vt:lpstr>Kerberos</vt:lpstr>
      <vt:lpstr>Kerberos Requirements</vt:lpstr>
      <vt:lpstr>Kerberos Version 4</vt:lpstr>
      <vt:lpstr>The Version 4 Authentication Dialogue</vt:lpstr>
      <vt:lpstr>PowerPoint Presentation</vt:lpstr>
      <vt:lpstr>PowerPoint Presentation</vt:lpstr>
      <vt:lpstr>PowerPoint Presentation</vt:lpstr>
      <vt:lpstr>PowerPoint Presentation</vt:lpstr>
      <vt:lpstr>PowerPoint Presentation</vt:lpstr>
      <vt:lpstr>PowerPoint Presentation</vt:lpstr>
      <vt:lpstr>Kerberos Realms  and Multiple Kerberi</vt:lpstr>
      <vt:lpstr>Kerberos Realm</vt:lpstr>
      <vt:lpstr>Kerberos Principal</vt:lpstr>
      <vt:lpstr>PowerPoint Presentation</vt:lpstr>
      <vt:lpstr>Differences Between Versions 4 and 5</vt:lpstr>
      <vt:lpstr>PowerPoint Presentation</vt:lpstr>
      <vt:lpstr>Mutual Authentication</vt:lpstr>
      <vt:lpstr>Mutual Authentication</vt:lpstr>
      <vt:lpstr>One-Way Authentication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THANGAKUMAR J</dc:creator>
  <cp:lastModifiedBy>DR SATHYA PRIYA S</cp:lastModifiedBy>
  <cp:revision>95</cp:revision>
  <dcterms:created xsi:type="dcterms:W3CDTF">2020-06-15T12:13:30Z</dcterms:created>
  <dcterms:modified xsi:type="dcterms:W3CDTF">2021-10-23T05:51:30Z</dcterms:modified>
</cp:coreProperties>
</file>